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9"/>
  </p:notesMasterIdLst>
  <p:handoutMasterIdLst>
    <p:handoutMasterId r:id="rId30"/>
  </p:handoutMasterIdLst>
  <p:sldIdLst>
    <p:sldId id="280" r:id="rId2"/>
    <p:sldId id="340" r:id="rId3"/>
    <p:sldId id="297" r:id="rId4"/>
    <p:sldId id="284" r:id="rId5"/>
    <p:sldId id="286" r:id="rId6"/>
    <p:sldId id="263" r:id="rId7"/>
    <p:sldId id="339" r:id="rId8"/>
    <p:sldId id="345" r:id="rId9"/>
    <p:sldId id="289" r:id="rId10"/>
    <p:sldId id="301" r:id="rId11"/>
    <p:sldId id="335" r:id="rId12"/>
    <p:sldId id="303" r:id="rId13"/>
    <p:sldId id="302" r:id="rId14"/>
    <p:sldId id="304" r:id="rId15"/>
    <p:sldId id="305" r:id="rId16"/>
    <p:sldId id="312" r:id="rId17"/>
    <p:sldId id="349" r:id="rId18"/>
    <p:sldId id="300" r:id="rId19"/>
    <p:sldId id="306" r:id="rId20"/>
    <p:sldId id="308" r:id="rId21"/>
    <p:sldId id="347" r:id="rId22"/>
    <p:sldId id="332" r:id="rId23"/>
    <p:sldId id="334" r:id="rId24"/>
    <p:sldId id="348" r:id="rId25"/>
    <p:sldId id="333" r:id="rId26"/>
    <p:sldId id="326" r:id="rId27"/>
    <p:sldId id="278"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pos="144" userDrawn="1">
          <p15:clr>
            <a:srgbClr val="A4A3A4"/>
          </p15:clr>
        </p15:guide>
        <p15:guide id="4" orient="horz" pos="417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Olbrick Marabesi" initials="AOM" lastIdx="3" clrIdx="0">
    <p:extLst>
      <p:ext uri="{19B8F6BF-5375-455C-9EA6-DF929625EA0E}">
        <p15:presenceInfo xmlns:p15="http://schemas.microsoft.com/office/powerpoint/2012/main" userId="943ea2ef1fceb57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62" autoAdjust="0"/>
    <p:restoredTop sz="94788" autoAdjust="0"/>
  </p:normalViewPr>
  <p:slideViewPr>
    <p:cSldViewPr snapToGrid="0" snapToObjects="1" showGuides="1">
      <p:cViewPr varScale="1">
        <p:scale>
          <a:sx n="80" d="100"/>
          <a:sy n="80" d="100"/>
        </p:scale>
        <p:origin x="1565" y="58"/>
      </p:cViewPr>
      <p:guideLst>
        <p:guide orient="horz" pos="2160"/>
        <p:guide pos="2880"/>
        <p:guide pos="144"/>
        <p:guide orient="horz" pos="4176"/>
      </p:guideLst>
    </p:cSldViewPr>
  </p:slideViewPr>
  <p:notesTextViewPr>
    <p:cViewPr>
      <p:scale>
        <a:sx n="1" d="1"/>
        <a:sy n="1" d="1"/>
      </p:scale>
      <p:origin x="0" y="0"/>
    </p:cViewPr>
  </p:notesTextViewPr>
  <p:notesViewPr>
    <p:cSldViewPr snapToGrid="0" snapToObjects="1" showGuides="1">
      <p:cViewPr varScale="1">
        <p:scale>
          <a:sx n="153" d="100"/>
          <a:sy n="153" d="100"/>
        </p:scale>
        <p:origin x="6128"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image" Target="../media/image3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AE9823D-E7A0-154B-AEAA-15E461D3C0D0}" type="datetimeFigureOut">
              <a:t>2/22/2023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0CE4613-F9BF-4E44-8F02-894C18ADDF82}" type="slidenum">
              <a:t>‹#›</a:t>
            </a:fld>
            <a:endParaRPr lang="en-US"/>
          </a:p>
        </p:txBody>
      </p:sp>
    </p:spTree>
    <p:extLst>
      <p:ext uri="{BB962C8B-B14F-4D97-AF65-F5344CB8AC3E}">
        <p14:creationId xmlns:p14="http://schemas.microsoft.com/office/powerpoint/2010/main" val="11929350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B301BC-A42D-40A6-B458-24EED56D7D84}" type="datetimeFigureOut">
              <a:rPr lang="en-US" smtClean="0"/>
              <a:t>2/22/2023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056EB9-B1A5-401E-81AE-44965D67DBD8}" type="slidenum">
              <a:rPr lang="en-US" smtClean="0"/>
              <a:t>‹#›</a:t>
            </a:fld>
            <a:endParaRPr lang="en-US"/>
          </a:p>
        </p:txBody>
      </p:sp>
    </p:spTree>
    <p:extLst>
      <p:ext uri="{BB962C8B-B14F-4D97-AF65-F5344CB8AC3E}">
        <p14:creationId xmlns:p14="http://schemas.microsoft.com/office/powerpoint/2010/main" val="1657178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056EB9-B1A5-401E-81AE-44965D67DBD8}" type="slidenum">
              <a:rPr lang="en-US" smtClean="0"/>
              <a:t>3</a:t>
            </a:fld>
            <a:endParaRPr lang="en-US"/>
          </a:p>
        </p:txBody>
      </p:sp>
    </p:spTree>
    <p:extLst>
      <p:ext uri="{BB962C8B-B14F-4D97-AF65-F5344CB8AC3E}">
        <p14:creationId xmlns:p14="http://schemas.microsoft.com/office/powerpoint/2010/main" val="16365775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BOUT UGA">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userDrawn="1"/>
        </p:nvSpPr>
        <p:spPr>
          <a:xfrm>
            <a:off x="114300" y="118346"/>
            <a:ext cx="8915399" cy="6629400"/>
          </a:xfrm>
          <a:prstGeom prst="rect">
            <a:avLst/>
          </a:prstGeom>
          <a:noFill/>
          <a:ln w="9525">
            <a:solidFill>
              <a:srgbClr val="BC1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userDrawn="1"/>
        </p:nvSpPr>
        <p:spPr>
          <a:xfrm>
            <a:off x="1017588" y="3191328"/>
            <a:ext cx="7108825" cy="1815882"/>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kern="1200" smtClean="0">
                <a:solidFill>
                  <a:schemeClr val="tx1"/>
                </a:solidFill>
                <a:latin typeface="Georgia" charset="0"/>
                <a:ea typeface="Georgia" charset="0"/>
                <a:cs typeface="Georgia" charset="0"/>
              </a:rPr>
              <a:t>Chartered by the state of Georgia in 1785, the University of Georgia is the birthplace of public higher education in America — launching our nation’s great tradition of world-class public education. What began as a commitment to inspire the next generation grows stronger today through global research, hands-on learning and extensive outreach. A top value in public higher education, Georgia’s flagship university thrives in a community that combines a culture-rich college town with a strong economic center.</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17584" y="1217416"/>
            <a:ext cx="1708832" cy="1313570"/>
          </a:xfrm>
          <a:prstGeom prst="rect">
            <a:avLst/>
          </a:prstGeom>
        </p:spPr>
      </p:pic>
    </p:spTree>
    <p:extLst>
      <p:ext uri="{BB962C8B-B14F-4D97-AF65-F5344CB8AC3E}">
        <p14:creationId xmlns:p14="http://schemas.microsoft.com/office/powerpoint/2010/main" val="164019878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288">
          <p15:clr>
            <a:srgbClr val="FBAE40"/>
          </p15:clr>
        </p15:guide>
        <p15:guide id="4" pos="28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Option 1">
    <p:spTree>
      <p:nvGrpSpPr>
        <p:cNvPr id="1" name=""/>
        <p:cNvGrpSpPr/>
        <p:nvPr/>
      </p:nvGrpSpPr>
      <p:grpSpPr>
        <a:xfrm>
          <a:off x="0" y="0"/>
          <a:ext cx="0" cy="0"/>
          <a:chOff x="0" y="0"/>
          <a:chExt cx="0" cy="0"/>
        </a:xfrm>
      </p:grpSpPr>
      <p:sp>
        <p:nvSpPr>
          <p:cNvPr id="13" name="Rectangle 12"/>
          <p:cNvSpPr/>
          <p:nvPr userDrawn="1"/>
        </p:nvSpPr>
        <p:spPr>
          <a:xfrm>
            <a:off x="0" y="0"/>
            <a:ext cx="9144000" cy="68660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114300" y="118346"/>
            <a:ext cx="8915400" cy="6629400"/>
          </a:xfrm>
          <a:prstGeom prst="rect">
            <a:avLst/>
          </a:prstGeom>
          <a:noFill/>
          <a:ln w="9525">
            <a:solidFill>
              <a:srgbClr val="BC1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638744" y="2581948"/>
            <a:ext cx="8040688" cy="837575"/>
          </a:xfrm>
        </p:spPr>
        <p:txBody>
          <a:bodyPr>
            <a:normAutofit/>
          </a:bodyPr>
          <a:lstStyle>
            <a:lvl1pPr marL="0" indent="0" algn="ctr">
              <a:lnSpc>
                <a:spcPct val="100000"/>
              </a:lnSpc>
              <a:spcBef>
                <a:spcPts val="0"/>
              </a:spcBef>
              <a:buFontTx/>
              <a:buNone/>
              <a:defRPr sz="4800" b="1" i="0" baseline="0">
                <a:solidFill>
                  <a:schemeClr val="bg1"/>
                </a:solidFill>
                <a:latin typeface="Arial" charset="0"/>
                <a:ea typeface="Arial" charset="0"/>
                <a:cs typeface="Arial" charset="0"/>
              </a:defRPr>
            </a:lvl1pPr>
          </a:lstStyle>
          <a:p>
            <a:pPr lvl="0"/>
            <a:r>
              <a:rPr lang="en-US" sz="4800" b="1" i="0">
                <a:latin typeface="Arial" charset="0"/>
                <a:ea typeface="Arial" charset="0"/>
                <a:cs typeface="Arial" charset="0"/>
              </a:rPr>
              <a:t>Title 48–54 Pt Arial Bold</a:t>
            </a:r>
          </a:p>
        </p:txBody>
      </p:sp>
      <p:sp>
        <p:nvSpPr>
          <p:cNvPr id="7" name="Text Placeholder 6"/>
          <p:cNvSpPr>
            <a:spLocks noGrp="1"/>
          </p:cNvSpPr>
          <p:nvPr>
            <p:ph type="body" sz="quarter" idx="11" hasCustomPrompt="1"/>
          </p:nvPr>
        </p:nvSpPr>
        <p:spPr>
          <a:xfrm>
            <a:off x="638744" y="3419524"/>
            <a:ext cx="8040688" cy="400002"/>
          </a:xfrm>
        </p:spPr>
        <p:txBody>
          <a:bodyPr>
            <a:normAutofit/>
          </a:bodyPr>
          <a:lstStyle>
            <a:lvl1pPr marL="0" indent="0" algn="ctr">
              <a:lnSpc>
                <a:spcPct val="100000"/>
              </a:lnSpc>
              <a:spcBef>
                <a:spcPts val="0"/>
              </a:spcBef>
              <a:buFontTx/>
              <a:buNone/>
              <a:defRPr sz="1800" b="0" i="0">
                <a:solidFill>
                  <a:schemeClr val="bg1"/>
                </a:solidFill>
                <a:latin typeface="Arial" charset="0"/>
                <a:ea typeface="Arial" charset="0"/>
                <a:cs typeface="Arial" charset="0"/>
              </a:defRPr>
            </a:lvl1pPr>
          </a:lstStyle>
          <a:p>
            <a:pPr lvl="0"/>
            <a:r>
              <a:rPr lang="en-US" sz="1800"/>
              <a:t>Presenter’s Name or Secondary Title 18–20 Pt Arial</a:t>
            </a:r>
            <a:endParaRPr lang="en-US"/>
          </a:p>
        </p:txBody>
      </p:sp>
    </p:spTree>
    <p:extLst>
      <p:ext uri="{BB962C8B-B14F-4D97-AF65-F5344CB8AC3E}">
        <p14:creationId xmlns:p14="http://schemas.microsoft.com/office/powerpoint/2010/main" val="18778835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Option 2">
    <p:spTree>
      <p:nvGrpSpPr>
        <p:cNvPr id="1" name=""/>
        <p:cNvGrpSpPr/>
        <p:nvPr/>
      </p:nvGrpSpPr>
      <p:grpSpPr>
        <a:xfrm>
          <a:off x="0" y="0"/>
          <a:ext cx="0" cy="0"/>
          <a:chOff x="0" y="0"/>
          <a:chExt cx="0" cy="0"/>
        </a:xfrm>
      </p:grpSpPr>
      <p:sp>
        <p:nvSpPr>
          <p:cNvPr id="24" name="Picture Placeholder 23"/>
          <p:cNvSpPr>
            <a:spLocks noGrp="1"/>
          </p:cNvSpPr>
          <p:nvPr>
            <p:ph type="pic" sz="quarter" idx="12" hasCustomPrompt="1"/>
          </p:nvPr>
        </p:nvSpPr>
        <p:spPr>
          <a:xfrm>
            <a:off x="3425641" y="0"/>
            <a:ext cx="5718359" cy="6865938"/>
          </a:xfrm>
        </p:spPr>
        <p:txBody>
          <a:bodyPr>
            <a:normAutofit/>
          </a:bodyPr>
          <a:lstStyle>
            <a:lvl1pPr marL="0" indent="0" algn="ctr">
              <a:buFontTx/>
              <a:buNone/>
              <a:defRPr sz="1600"/>
            </a:lvl1pPr>
          </a:lstStyle>
          <a:p>
            <a:r>
              <a:rPr lang="en-US"/>
              <a:t>Click icon and select an image. Use the CROP tool under the PICTURE FORMAT tab to adjust.</a:t>
            </a:r>
          </a:p>
        </p:txBody>
      </p:sp>
      <p:sp>
        <p:nvSpPr>
          <p:cNvPr id="11" name="Rectangle 10"/>
          <p:cNvSpPr/>
          <p:nvPr userDrawn="1"/>
        </p:nvSpPr>
        <p:spPr>
          <a:xfrm>
            <a:off x="0" y="0"/>
            <a:ext cx="3429000" cy="68660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cxnSp>
        <p:nvCxnSpPr>
          <p:cNvPr id="13" name="Straight Connector 12"/>
          <p:cNvCxnSpPr/>
          <p:nvPr userDrawn="1"/>
        </p:nvCxnSpPr>
        <p:spPr>
          <a:xfrm>
            <a:off x="114300" y="6747746"/>
            <a:ext cx="3314700" cy="0"/>
          </a:xfrm>
          <a:prstGeom prst="line">
            <a:avLst/>
          </a:prstGeom>
          <a:ln w="9525">
            <a:solidFill>
              <a:srgbClr val="BC1E3E"/>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114300" y="118345"/>
            <a:ext cx="3314700" cy="0"/>
          </a:xfrm>
          <a:prstGeom prst="line">
            <a:avLst/>
          </a:prstGeom>
          <a:ln w="9525">
            <a:solidFill>
              <a:srgbClr val="BC1E3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4300" y="118345"/>
            <a:ext cx="0" cy="6629401"/>
          </a:xfrm>
          <a:prstGeom prst="line">
            <a:avLst/>
          </a:prstGeom>
          <a:ln w="9525">
            <a:solidFill>
              <a:srgbClr val="BC1E3E"/>
            </a:solidFill>
          </a:ln>
        </p:spPr>
        <p:style>
          <a:lnRef idx="1">
            <a:schemeClr val="accent1"/>
          </a:lnRef>
          <a:fillRef idx="0">
            <a:schemeClr val="accent1"/>
          </a:fillRef>
          <a:effectRef idx="0">
            <a:schemeClr val="accent1"/>
          </a:effectRef>
          <a:fontRef idx="minor">
            <a:schemeClr val="tx1"/>
          </a:fontRef>
        </p:style>
      </p:cxnSp>
      <p:sp>
        <p:nvSpPr>
          <p:cNvPr id="9" name="Text Placeholder 2"/>
          <p:cNvSpPr>
            <a:spLocks noGrp="1"/>
          </p:cNvSpPr>
          <p:nvPr>
            <p:ph type="body" sz="quarter" idx="17" hasCustomPrompt="1"/>
          </p:nvPr>
        </p:nvSpPr>
        <p:spPr>
          <a:xfrm>
            <a:off x="498475" y="1423987"/>
            <a:ext cx="2622550" cy="1736417"/>
          </a:xfrm>
        </p:spPr>
        <p:txBody>
          <a:bodyPr>
            <a:normAutofit/>
          </a:bodyPr>
          <a:lstStyle>
            <a:lvl1pPr marL="0" indent="0">
              <a:lnSpc>
                <a:spcPct val="100000"/>
              </a:lnSpc>
              <a:spcBef>
                <a:spcPts val="0"/>
              </a:spcBef>
              <a:buNone/>
              <a:defRPr sz="3600" b="1" i="0" baseline="0">
                <a:solidFill>
                  <a:schemeClr val="bg1"/>
                </a:solidFill>
                <a:latin typeface="Arial" charset="0"/>
                <a:ea typeface="Arial" charset="0"/>
                <a:cs typeface="Arial" charset="0"/>
              </a:defRPr>
            </a:lvl1pPr>
          </a:lstStyle>
          <a:p>
            <a:pPr lvl="0"/>
            <a:r>
              <a:rPr lang="en-US" sz="3600" b="1" i="0">
                <a:latin typeface="Arial" charset="0"/>
                <a:ea typeface="Arial" charset="0"/>
                <a:cs typeface="Arial" charset="0"/>
              </a:rPr>
              <a:t>Title 32–40 Pt Arial Bold</a:t>
            </a:r>
            <a:endParaRPr lang="en-US"/>
          </a:p>
        </p:txBody>
      </p:sp>
      <p:sp>
        <p:nvSpPr>
          <p:cNvPr id="10" name="Text Placeholder 4"/>
          <p:cNvSpPr>
            <a:spLocks noGrp="1"/>
          </p:cNvSpPr>
          <p:nvPr>
            <p:ph type="body" sz="quarter" idx="18" hasCustomPrompt="1"/>
          </p:nvPr>
        </p:nvSpPr>
        <p:spPr>
          <a:xfrm>
            <a:off x="498475" y="3160405"/>
            <a:ext cx="2622550" cy="574675"/>
          </a:xfrm>
        </p:spPr>
        <p:txBody>
          <a:bodyPr>
            <a:normAutofit/>
          </a:bodyPr>
          <a:lstStyle>
            <a:lvl1pPr marL="0" indent="0">
              <a:lnSpc>
                <a:spcPct val="100000"/>
              </a:lnSpc>
              <a:spcBef>
                <a:spcPts val="0"/>
              </a:spcBef>
              <a:buNone/>
              <a:defRPr sz="1800" b="0" i="0" baseline="0">
                <a:solidFill>
                  <a:schemeClr val="bg1"/>
                </a:solidFill>
                <a:latin typeface="Arial" charset="0"/>
                <a:ea typeface="Arial" charset="0"/>
                <a:cs typeface="Arial" charset="0"/>
              </a:defRPr>
            </a:lvl1pPr>
          </a:lstStyle>
          <a:p>
            <a:pPr lvl="0"/>
            <a:r>
              <a:rPr lang="en-US" sz="1800" b="0" i="0">
                <a:latin typeface="Arial" charset="0"/>
                <a:ea typeface="Arial" charset="0"/>
                <a:cs typeface="Arial" charset="0"/>
              </a:rPr>
              <a:t>Name or Secondary Title 18–20 Pt Arial</a:t>
            </a:r>
            <a:endParaRPr lang="en-US"/>
          </a:p>
        </p:txBody>
      </p:sp>
    </p:spTree>
    <p:extLst>
      <p:ext uri="{BB962C8B-B14F-4D97-AF65-F5344CB8AC3E}">
        <p14:creationId xmlns:p14="http://schemas.microsoft.com/office/powerpoint/2010/main" val="260768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Option 3">
    <p:spTree>
      <p:nvGrpSpPr>
        <p:cNvPr id="1" name=""/>
        <p:cNvGrpSpPr/>
        <p:nvPr/>
      </p:nvGrpSpPr>
      <p:grpSpPr>
        <a:xfrm>
          <a:off x="0" y="0"/>
          <a:ext cx="0" cy="0"/>
          <a:chOff x="0" y="0"/>
          <a:chExt cx="0" cy="0"/>
        </a:xfrm>
      </p:grpSpPr>
      <p:sp>
        <p:nvSpPr>
          <p:cNvPr id="22" name="Picture Placeholder 21"/>
          <p:cNvSpPr>
            <a:spLocks noGrp="1"/>
          </p:cNvSpPr>
          <p:nvPr>
            <p:ph type="pic" sz="quarter" idx="12" hasCustomPrompt="1"/>
          </p:nvPr>
        </p:nvSpPr>
        <p:spPr>
          <a:xfrm>
            <a:off x="0" y="0"/>
            <a:ext cx="9144000" cy="5491842"/>
          </a:xfrm>
        </p:spPr>
        <p:txBody>
          <a:bodyPr>
            <a:normAutofit/>
          </a:bodyPr>
          <a:lstStyle>
            <a:lvl1pPr marL="0" indent="0" algn="ctr">
              <a:buFontTx/>
              <a:buNone/>
              <a:defRPr sz="1600"/>
            </a:lvl1pPr>
          </a:lstStyle>
          <a:p>
            <a:r>
              <a:rPr lang="en-US"/>
              <a:t>Click icon and select an image. Use the CROP tool under the PICTURE FORMAT tab to adjust.</a:t>
            </a:r>
          </a:p>
        </p:txBody>
      </p:sp>
      <p:sp>
        <p:nvSpPr>
          <p:cNvPr id="10" name="Rectangle 9"/>
          <p:cNvSpPr/>
          <p:nvPr userDrawn="1"/>
        </p:nvSpPr>
        <p:spPr>
          <a:xfrm>
            <a:off x="0" y="5491843"/>
            <a:ext cx="9144000" cy="13742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cxnSp>
        <p:nvCxnSpPr>
          <p:cNvPr id="11" name="Straight Connector 10"/>
          <p:cNvCxnSpPr/>
          <p:nvPr userDrawn="1"/>
        </p:nvCxnSpPr>
        <p:spPr>
          <a:xfrm>
            <a:off x="114300" y="6747746"/>
            <a:ext cx="8915399" cy="0"/>
          </a:xfrm>
          <a:prstGeom prst="line">
            <a:avLst/>
          </a:prstGeom>
          <a:ln w="9525">
            <a:solidFill>
              <a:srgbClr val="BC1E3E"/>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9029699" y="5491843"/>
            <a:ext cx="0" cy="1255903"/>
          </a:xfrm>
          <a:prstGeom prst="line">
            <a:avLst/>
          </a:prstGeom>
          <a:ln w="9525">
            <a:solidFill>
              <a:srgbClr val="BC1E3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4300" y="5491843"/>
            <a:ext cx="0" cy="1255903"/>
          </a:xfrm>
          <a:prstGeom prst="line">
            <a:avLst/>
          </a:prstGeom>
          <a:ln w="9525">
            <a:solidFill>
              <a:srgbClr val="BC1E3E"/>
            </a:solidFill>
          </a:ln>
        </p:spPr>
        <p:style>
          <a:lnRef idx="1">
            <a:schemeClr val="accent1"/>
          </a:lnRef>
          <a:fillRef idx="0">
            <a:schemeClr val="accent1"/>
          </a:fillRef>
          <a:effectRef idx="0">
            <a:schemeClr val="accent1"/>
          </a:effectRef>
          <a:fontRef idx="minor">
            <a:schemeClr val="tx1"/>
          </a:fontRef>
        </p:style>
      </p:cxnSp>
      <p:sp>
        <p:nvSpPr>
          <p:cNvPr id="9" name="Text Placeholder 2"/>
          <p:cNvSpPr>
            <a:spLocks noGrp="1"/>
          </p:cNvSpPr>
          <p:nvPr>
            <p:ph type="body" sz="quarter" idx="13" hasCustomPrompt="1"/>
          </p:nvPr>
        </p:nvSpPr>
        <p:spPr>
          <a:xfrm>
            <a:off x="491771" y="5616681"/>
            <a:ext cx="8537928" cy="546286"/>
          </a:xfrm>
        </p:spPr>
        <p:txBody>
          <a:bodyPr>
            <a:normAutofit/>
          </a:bodyPr>
          <a:lstStyle>
            <a:lvl1pPr marL="0" indent="0">
              <a:lnSpc>
                <a:spcPct val="100000"/>
              </a:lnSpc>
              <a:spcBef>
                <a:spcPts val="0"/>
              </a:spcBef>
              <a:buFontTx/>
              <a:buNone/>
              <a:defRPr sz="3600" b="1" baseline="0">
                <a:solidFill>
                  <a:schemeClr val="bg1"/>
                </a:solidFill>
              </a:defRPr>
            </a:lvl1pPr>
          </a:lstStyle>
          <a:p>
            <a:pPr lvl="0"/>
            <a:r>
              <a:rPr lang="en-US" sz="3600" b="1"/>
              <a:t>Title 32–40 Pt Arial Bold</a:t>
            </a:r>
            <a:endParaRPr lang="en-US"/>
          </a:p>
        </p:txBody>
      </p:sp>
      <p:sp>
        <p:nvSpPr>
          <p:cNvPr id="13" name="Text Placeholder 28"/>
          <p:cNvSpPr>
            <a:spLocks noGrp="1"/>
          </p:cNvSpPr>
          <p:nvPr>
            <p:ph type="body" sz="quarter" idx="14" hasCustomPrompt="1"/>
          </p:nvPr>
        </p:nvSpPr>
        <p:spPr>
          <a:xfrm>
            <a:off x="492125" y="6162967"/>
            <a:ext cx="5500113" cy="346075"/>
          </a:xfrm>
        </p:spPr>
        <p:txBody>
          <a:bodyPr>
            <a:normAutofit/>
          </a:bodyPr>
          <a:lstStyle>
            <a:lvl1pPr marL="0" indent="0">
              <a:lnSpc>
                <a:spcPct val="100000"/>
              </a:lnSpc>
              <a:spcBef>
                <a:spcPts val="0"/>
              </a:spcBef>
              <a:buFontTx/>
              <a:buNone/>
              <a:defRPr sz="1800" baseline="0">
                <a:solidFill>
                  <a:schemeClr val="bg1"/>
                </a:solidFill>
              </a:defRPr>
            </a:lvl1pPr>
          </a:lstStyle>
          <a:p>
            <a:pPr lvl="0"/>
            <a:r>
              <a:rPr lang="en-US" sz="1800"/>
              <a:t>Presenter or Second Title 18–20 Pt Arial</a:t>
            </a:r>
            <a:endParaRPr lang="en-US"/>
          </a:p>
        </p:txBody>
      </p:sp>
    </p:spTree>
    <p:extLst>
      <p:ext uri="{BB962C8B-B14F-4D97-AF65-F5344CB8AC3E}">
        <p14:creationId xmlns:p14="http://schemas.microsoft.com/office/powerpoint/2010/main" val="87765524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9" name="Rectangle 8"/>
          <p:cNvSpPr/>
          <p:nvPr userDrawn="1"/>
        </p:nvSpPr>
        <p:spPr>
          <a:xfrm>
            <a:off x="0" y="6057900"/>
            <a:ext cx="9144000" cy="8081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944" y="5945258"/>
            <a:ext cx="3111543" cy="1022822"/>
          </a:xfrm>
          <a:prstGeom prst="rect">
            <a:avLst/>
          </a:prstGeom>
        </p:spPr>
      </p:pic>
      <p:sp>
        <p:nvSpPr>
          <p:cNvPr id="10" name="Rectangle 9"/>
          <p:cNvSpPr/>
          <p:nvPr userDrawn="1"/>
        </p:nvSpPr>
        <p:spPr>
          <a:xfrm>
            <a:off x="114300" y="118346"/>
            <a:ext cx="8915399" cy="6629400"/>
          </a:xfrm>
          <a:prstGeom prst="rect">
            <a:avLst/>
          </a:prstGeom>
          <a:noFill/>
          <a:ln w="9525">
            <a:solidFill>
              <a:srgbClr val="BC1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0" hasCustomPrompt="1"/>
          </p:nvPr>
        </p:nvSpPr>
        <p:spPr>
          <a:xfrm>
            <a:off x="114299" y="2184426"/>
            <a:ext cx="8915399" cy="813204"/>
          </a:xfrm>
        </p:spPr>
        <p:txBody>
          <a:bodyPr>
            <a:normAutofit/>
          </a:bodyPr>
          <a:lstStyle>
            <a:lvl1pPr marL="0" indent="0" algn="ctr">
              <a:lnSpc>
                <a:spcPct val="100000"/>
              </a:lnSpc>
              <a:spcBef>
                <a:spcPts val="0"/>
              </a:spcBef>
              <a:buFontTx/>
              <a:buNone/>
              <a:defRPr sz="4000" b="1" i="1" baseline="0">
                <a:latin typeface="Arial" charset="0"/>
                <a:ea typeface="Arial" charset="0"/>
                <a:cs typeface="Arial" charset="0"/>
              </a:defRPr>
            </a:lvl1pPr>
          </a:lstStyle>
          <a:p>
            <a:pPr lvl="0"/>
            <a:r>
              <a:rPr lang="en-US" sz="4000" b="1" i="1">
                <a:latin typeface="Arial" charset="0"/>
                <a:ea typeface="Arial" charset="0"/>
                <a:cs typeface="Arial" charset="0"/>
              </a:rPr>
              <a:t>Thank you 40 Pt Arial Bold Italic.</a:t>
            </a:r>
          </a:p>
        </p:txBody>
      </p:sp>
      <p:sp>
        <p:nvSpPr>
          <p:cNvPr id="17" name="Text Placeholder 16"/>
          <p:cNvSpPr>
            <a:spLocks noGrp="1"/>
          </p:cNvSpPr>
          <p:nvPr>
            <p:ph type="body" sz="quarter" idx="11" hasCustomPrompt="1"/>
          </p:nvPr>
        </p:nvSpPr>
        <p:spPr>
          <a:xfrm>
            <a:off x="114300" y="2997630"/>
            <a:ext cx="8915400" cy="339519"/>
          </a:xfrm>
        </p:spPr>
        <p:txBody>
          <a:bodyPr>
            <a:normAutofit/>
          </a:bodyPr>
          <a:lstStyle>
            <a:lvl1pPr marL="0" indent="0" algn="ctr">
              <a:lnSpc>
                <a:spcPct val="100000"/>
              </a:lnSpc>
              <a:spcBef>
                <a:spcPts val="0"/>
              </a:spcBef>
              <a:buFontTx/>
              <a:buNone/>
              <a:defRPr sz="1800" b="0" i="1" baseline="0">
                <a:latin typeface="Arial" charset="0"/>
                <a:ea typeface="Arial" charset="0"/>
                <a:cs typeface="Arial" charset="0"/>
              </a:defRPr>
            </a:lvl1pPr>
          </a:lstStyle>
          <a:p>
            <a:pPr lvl="0"/>
            <a:r>
              <a:rPr lang="en-US" sz="1800" b="0" i="1">
                <a:latin typeface="Arial" charset="0"/>
                <a:ea typeface="Arial" charset="0"/>
                <a:cs typeface="Arial" charset="0"/>
              </a:rPr>
              <a:t>Questions? OR Contact Information OR Closing Statement 18 Pt Arial Italic</a:t>
            </a:r>
          </a:p>
        </p:txBody>
      </p:sp>
    </p:spTree>
    <p:extLst>
      <p:ext uri="{BB962C8B-B14F-4D97-AF65-F5344CB8AC3E}">
        <p14:creationId xmlns:p14="http://schemas.microsoft.com/office/powerpoint/2010/main" val="183394789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ption 1">
    <p:spTree>
      <p:nvGrpSpPr>
        <p:cNvPr id="1" name=""/>
        <p:cNvGrpSpPr/>
        <p:nvPr/>
      </p:nvGrpSpPr>
      <p:grpSpPr>
        <a:xfrm>
          <a:off x="0" y="0"/>
          <a:ext cx="0" cy="0"/>
          <a:chOff x="0" y="0"/>
          <a:chExt cx="0" cy="0"/>
        </a:xfrm>
      </p:grpSpPr>
      <p:sp>
        <p:nvSpPr>
          <p:cNvPr id="26" name="Rectangle 25"/>
          <p:cNvSpPr/>
          <p:nvPr userDrawn="1"/>
        </p:nvSpPr>
        <p:spPr>
          <a:xfrm>
            <a:off x="0" y="0"/>
            <a:ext cx="9144000" cy="68660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8" name="Rectangle 7"/>
          <p:cNvSpPr/>
          <p:nvPr userDrawn="1"/>
        </p:nvSpPr>
        <p:spPr>
          <a:xfrm>
            <a:off x="114300" y="118346"/>
            <a:ext cx="8915400" cy="6629400"/>
          </a:xfrm>
          <a:prstGeom prst="rect">
            <a:avLst/>
          </a:prstGeom>
          <a:noFill/>
          <a:ln w="9525">
            <a:solidFill>
              <a:srgbClr val="BC1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7"/>
          <p:cNvSpPr>
            <a:spLocks noGrp="1"/>
          </p:cNvSpPr>
          <p:nvPr>
            <p:ph type="body" sz="quarter" idx="14" hasCustomPrompt="1"/>
          </p:nvPr>
        </p:nvSpPr>
        <p:spPr>
          <a:xfrm>
            <a:off x="282574" y="3983920"/>
            <a:ext cx="8578851" cy="436562"/>
          </a:xfrm>
        </p:spPr>
        <p:txBody>
          <a:bodyPr>
            <a:noAutofit/>
          </a:bodyPr>
          <a:lstStyle>
            <a:lvl1pPr marL="0" indent="0" algn="ctr">
              <a:lnSpc>
                <a:spcPct val="100000"/>
              </a:lnSpc>
              <a:spcBef>
                <a:spcPts val="0"/>
              </a:spcBef>
              <a:buFontTx/>
              <a:buNone/>
              <a:defRPr sz="1800" i="1">
                <a:solidFill>
                  <a:schemeClr val="bg1"/>
                </a:solidFill>
              </a:defRPr>
            </a:lvl1pPr>
            <a:lvl2pPr>
              <a:defRPr sz="1800" i="1">
                <a:solidFill>
                  <a:schemeClr val="bg1"/>
                </a:solidFill>
              </a:defRPr>
            </a:lvl2pPr>
            <a:lvl3pPr>
              <a:defRPr sz="1800" i="1">
                <a:solidFill>
                  <a:schemeClr val="bg1"/>
                </a:solidFill>
              </a:defRPr>
            </a:lvl3pPr>
            <a:lvl4pPr>
              <a:defRPr sz="1800" i="1">
                <a:solidFill>
                  <a:schemeClr val="bg1"/>
                </a:solidFill>
              </a:defRPr>
            </a:lvl4pPr>
            <a:lvl5pPr>
              <a:defRPr sz="1800" i="1">
                <a:solidFill>
                  <a:schemeClr val="bg1"/>
                </a:solidFill>
              </a:defRPr>
            </a:lvl5pPr>
          </a:lstStyle>
          <a:p>
            <a:pPr lvl="0"/>
            <a:r>
              <a:rPr lang="en-US"/>
              <a:t>Presenter’s Name 18–20 Pt Arial Italic</a:t>
            </a:r>
          </a:p>
        </p:txBody>
      </p:sp>
      <p:sp>
        <p:nvSpPr>
          <p:cNvPr id="30" name="Text Placeholder 29"/>
          <p:cNvSpPr>
            <a:spLocks noGrp="1"/>
          </p:cNvSpPr>
          <p:nvPr>
            <p:ph type="body" sz="quarter" idx="15" hasCustomPrompt="1"/>
          </p:nvPr>
        </p:nvSpPr>
        <p:spPr>
          <a:xfrm>
            <a:off x="282574" y="2930382"/>
            <a:ext cx="8578851" cy="428625"/>
          </a:xfrm>
        </p:spPr>
        <p:txBody>
          <a:bodyPr>
            <a:normAutofit/>
          </a:bodyPr>
          <a:lstStyle>
            <a:lvl1pPr marL="0" indent="0" algn="ctr">
              <a:lnSpc>
                <a:spcPct val="100000"/>
              </a:lnSpc>
              <a:spcBef>
                <a:spcPts val="0"/>
              </a:spcBef>
              <a:buFontTx/>
              <a:buNone/>
              <a:defRPr sz="2400" baseline="0">
                <a:solidFill>
                  <a:schemeClr val="bg1"/>
                </a:solidFill>
              </a:defRPr>
            </a:lvl1pPr>
            <a:lvl2pPr marL="457200" indent="0" algn="ctr">
              <a:buFontTx/>
              <a:buNone/>
              <a:defRPr>
                <a:solidFill>
                  <a:schemeClr val="bg1"/>
                </a:solidFill>
              </a:defRPr>
            </a:lvl2pPr>
            <a:lvl3pPr marL="914400" indent="0" algn="ctr">
              <a:buFontTx/>
              <a:buNone/>
              <a:defRPr>
                <a:solidFill>
                  <a:schemeClr val="bg1"/>
                </a:solidFill>
              </a:defRPr>
            </a:lvl3pPr>
            <a:lvl4pPr marL="1371600" indent="0" algn="ctr">
              <a:buFontTx/>
              <a:buNone/>
              <a:defRPr>
                <a:solidFill>
                  <a:schemeClr val="bg1"/>
                </a:solidFill>
              </a:defRPr>
            </a:lvl4pPr>
            <a:lvl5pPr marL="1828800" indent="0" algn="ctr">
              <a:buFontTx/>
              <a:buNone/>
              <a:defRPr>
                <a:solidFill>
                  <a:schemeClr val="bg1"/>
                </a:solidFill>
              </a:defRPr>
            </a:lvl5pPr>
          </a:lstStyle>
          <a:p>
            <a:pPr lvl="0"/>
            <a:r>
              <a:rPr lang="en-US" sz="2400"/>
              <a:t>Presenter’s Name or Secondary Title 20–28 Pt Arial</a:t>
            </a:r>
            <a:endParaRPr lang="en-US"/>
          </a:p>
        </p:txBody>
      </p:sp>
      <p:pic>
        <p:nvPicPr>
          <p:cNvPr id="10" name="Picture 9"/>
          <p:cNvPicPr>
            <a:picLocks noChangeAspect="1"/>
          </p:cNvPicPr>
          <p:nvPr userDrawn="1"/>
        </p:nvPicPr>
        <p:blipFill>
          <a:blip r:embed="rId2"/>
          <a:stretch>
            <a:fillRect/>
          </a:stretch>
        </p:blipFill>
        <p:spPr>
          <a:xfrm>
            <a:off x="0" y="-1480625"/>
            <a:ext cx="2438988" cy="3543899"/>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1356" y="5515440"/>
            <a:ext cx="3101288" cy="1019450"/>
          </a:xfrm>
          <a:prstGeom prst="rect">
            <a:avLst/>
          </a:prstGeom>
        </p:spPr>
      </p:pic>
      <p:sp>
        <p:nvSpPr>
          <p:cNvPr id="5" name="Text Placeholder 4"/>
          <p:cNvSpPr>
            <a:spLocks noGrp="1"/>
          </p:cNvSpPr>
          <p:nvPr>
            <p:ph type="body" sz="quarter" idx="16" hasCustomPrompt="1"/>
          </p:nvPr>
        </p:nvSpPr>
        <p:spPr>
          <a:xfrm>
            <a:off x="282575" y="1963614"/>
            <a:ext cx="8578850" cy="754063"/>
          </a:xfrm>
        </p:spPr>
        <p:txBody>
          <a:bodyPr>
            <a:noAutofit/>
          </a:bodyPr>
          <a:lstStyle>
            <a:lvl1pPr marL="0" indent="0" algn="ctr">
              <a:lnSpc>
                <a:spcPct val="100000"/>
              </a:lnSpc>
              <a:spcBef>
                <a:spcPts val="0"/>
              </a:spcBef>
              <a:buNone/>
              <a:defRPr sz="5400" b="1" i="0" baseline="0">
                <a:solidFill>
                  <a:schemeClr val="bg1"/>
                </a:solidFill>
                <a:latin typeface="Arial" charset="0"/>
                <a:ea typeface="Arial" charset="0"/>
                <a:cs typeface="Arial" charset="0"/>
              </a:defRPr>
            </a:lvl1pPr>
          </a:lstStyle>
          <a:p>
            <a:pPr lvl="0"/>
            <a:r>
              <a:rPr lang="en-US" sz="5400" b="1" i="0">
                <a:latin typeface="Arial" charset="0"/>
                <a:ea typeface="Arial" charset="0"/>
                <a:cs typeface="Arial" charset="0"/>
              </a:rPr>
              <a:t>Title 48–54 Pt Arial Bold</a:t>
            </a:r>
            <a:endParaRPr lang="en-US"/>
          </a:p>
        </p:txBody>
      </p:sp>
    </p:spTree>
    <p:extLst>
      <p:ext uri="{BB962C8B-B14F-4D97-AF65-F5344CB8AC3E}">
        <p14:creationId xmlns:p14="http://schemas.microsoft.com/office/powerpoint/2010/main" val="39353403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20" userDrawn="1">
          <p15:clr>
            <a:srgbClr val="FBAE40"/>
          </p15:clr>
        </p15:guide>
        <p15:guide id="2" orient="horz" pos="4176" userDrawn="1">
          <p15:clr>
            <a:srgbClr val="FBAE40"/>
          </p15:clr>
        </p15:guide>
        <p15:guide id="3" orient="horz" pos="403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Option 2">
    <p:spTree>
      <p:nvGrpSpPr>
        <p:cNvPr id="1" name=""/>
        <p:cNvGrpSpPr/>
        <p:nvPr/>
      </p:nvGrpSpPr>
      <p:grpSpPr>
        <a:xfrm>
          <a:off x="0" y="0"/>
          <a:ext cx="0" cy="0"/>
          <a:chOff x="0" y="0"/>
          <a:chExt cx="0" cy="0"/>
        </a:xfrm>
      </p:grpSpPr>
      <p:sp>
        <p:nvSpPr>
          <p:cNvPr id="11" name="Rectangle 10"/>
          <p:cNvSpPr/>
          <p:nvPr userDrawn="1"/>
        </p:nvSpPr>
        <p:spPr>
          <a:xfrm>
            <a:off x="0" y="0"/>
            <a:ext cx="3429000" cy="68660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2356" y="5722992"/>
            <a:ext cx="2664400" cy="875837"/>
          </a:xfrm>
          <a:prstGeom prst="rect">
            <a:avLst/>
          </a:prstGeom>
        </p:spPr>
      </p:pic>
      <p:sp>
        <p:nvSpPr>
          <p:cNvPr id="10" name="Picture Placeholder 32"/>
          <p:cNvSpPr>
            <a:spLocks noGrp="1"/>
          </p:cNvSpPr>
          <p:nvPr>
            <p:ph type="pic" sz="quarter" idx="15" hasCustomPrompt="1"/>
          </p:nvPr>
        </p:nvSpPr>
        <p:spPr>
          <a:xfrm>
            <a:off x="3429000" y="0"/>
            <a:ext cx="5714999" cy="6866092"/>
          </a:xfrm>
        </p:spPr>
        <p:txBody>
          <a:bodyPr>
            <a:normAutofit/>
          </a:bodyPr>
          <a:lstStyle>
            <a:lvl1pPr marL="0" indent="0" algn="ctr">
              <a:buNone/>
              <a:defRPr sz="1600" baseline="0"/>
            </a:lvl1pPr>
          </a:lstStyle>
          <a:p>
            <a:r>
              <a:rPr lang="en-US"/>
              <a:t>Click icon and select an image. Use the CROP tool under the PICTURE FORMAT tab to adjust.</a:t>
            </a:r>
          </a:p>
        </p:txBody>
      </p:sp>
      <p:cxnSp>
        <p:nvCxnSpPr>
          <p:cNvPr id="15" name="Straight Connector 14"/>
          <p:cNvCxnSpPr/>
          <p:nvPr userDrawn="1"/>
        </p:nvCxnSpPr>
        <p:spPr>
          <a:xfrm>
            <a:off x="114300" y="6747746"/>
            <a:ext cx="3314700" cy="0"/>
          </a:xfrm>
          <a:prstGeom prst="line">
            <a:avLst/>
          </a:prstGeom>
          <a:ln w="9525">
            <a:solidFill>
              <a:srgbClr val="BC1E3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14300" y="118345"/>
            <a:ext cx="3314700" cy="0"/>
          </a:xfrm>
          <a:prstGeom prst="line">
            <a:avLst/>
          </a:prstGeom>
          <a:ln w="9525">
            <a:solidFill>
              <a:srgbClr val="BC1E3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114300" y="118345"/>
            <a:ext cx="0" cy="6629401"/>
          </a:xfrm>
          <a:prstGeom prst="line">
            <a:avLst/>
          </a:prstGeom>
          <a:ln w="9525">
            <a:solidFill>
              <a:srgbClr val="BC1E3E"/>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a:blip r:embed="rId3"/>
          <a:stretch>
            <a:fillRect/>
          </a:stretch>
        </p:blipFill>
        <p:spPr>
          <a:xfrm>
            <a:off x="-1" y="-979885"/>
            <a:ext cx="1694041" cy="2461477"/>
          </a:xfrm>
          <a:prstGeom prst="rect">
            <a:avLst/>
          </a:prstGeom>
        </p:spPr>
      </p:pic>
      <p:sp>
        <p:nvSpPr>
          <p:cNvPr id="22" name="Text Placeholder 38"/>
          <p:cNvSpPr>
            <a:spLocks noGrp="1"/>
          </p:cNvSpPr>
          <p:nvPr>
            <p:ph type="body" sz="quarter" idx="16" hasCustomPrompt="1"/>
          </p:nvPr>
        </p:nvSpPr>
        <p:spPr>
          <a:xfrm>
            <a:off x="498698" y="4381438"/>
            <a:ext cx="2622189" cy="639763"/>
          </a:xfrm>
        </p:spPr>
        <p:txBody>
          <a:bodyPr>
            <a:normAutofit/>
          </a:bodyPr>
          <a:lstStyle>
            <a:lvl1pPr marL="0" indent="0">
              <a:lnSpc>
                <a:spcPct val="100000"/>
              </a:lnSpc>
              <a:spcBef>
                <a:spcPts val="0"/>
              </a:spcBef>
              <a:buFontTx/>
              <a:buNone/>
              <a:defRPr sz="1800" i="1">
                <a:solidFill>
                  <a:schemeClr val="bg1"/>
                </a:solidFill>
              </a:defRPr>
            </a:lvl1pPr>
          </a:lstStyle>
          <a:p>
            <a:pPr lvl="0"/>
            <a:r>
              <a:rPr lang="en-US" sz="1800" i="1"/>
              <a:t>Presenter’s Name 18 Pt Arial Italic</a:t>
            </a:r>
            <a:endParaRPr lang="en-US"/>
          </a:p>
        </p:txBody>
      </p:sp>
      <p:sp>
        <p:nvSpPr>
          <p:cNvPr id="3" name="Text Placeholder 2"/>
          <p:cNvSpPr>
            <a:spLocks noGrp="1"/>
          </p:cNvSpPr>
          <p:nvPr>
            <p:ph type="body" sz="quarter" idx="17" hasCustomPrompt="1"/>
          </p:nvPr>
        </p:nvSpPr>
        <p:spPr>
          <a:xfrm>
            <a:off x="498475" y="1423987"/>
            <a:ext cx="2622550" cy="1736417"/>
          </a:xfrm>
        </p:spPr>
        <p:txBody>
          <a:bodyPr>
            <a:normAutofit/>
          </a:bodyPr>
          <a:lstStyle>
            <a:lvl1pPr marL="0" indent="0">
              <a:lnSpc>
                <a:spcPct val="100000"/>
              </a:lnSpc>
              <a:spcBef>
                <a:spcPts val="0"/>
              </a:spcBef>
              <a:buNone/>
              <a:defRPr sz="3600" b="1" i="0" baseline="0">
                <a:solidFill>
                  <a:schemeClr val="bg1"/>
                </a:solidFill>
                <a:latin typeface="Arial" charset="0"/>
                <a:ea typeface="Arial" charset="0"/>
                <a:cs typeface="Arial" charset="0"/>
              </a:defRPr>
            </a:lvl1pPr>
          </a:lstStyle>
          <a:p>
            <a:pPr lvl="0"/>
            <a:r>
              <a:rPr lang="en-US" sz="3600" b="1" i="0">
                <a:latin typeface="Arial" charset="0"/>
                <a:ea typeface="Arial" charset="0"/>
                <a:cs typeface="Arial" charset="0"/>
              </a:rPr>
              <a:t>Title 32–40 Pt Arial Bold</a:t>
            </a:r>
            <a:endParaRPr lang="en-US"/>
          </a:p>
        </p:txBody>
      </p:sp>
      <p:sp>
        <p:nvSpPr>
          <p:cNvPr id="5" name="Text Placeholder 4"/>
          <p:cNvSpPr>
            <a:spLocks noGrp="1"/>
          </p:cNvSpPr>
          <p:nvPr>
            <p:ph type="body" sz="quarter" idx="18" hasCustomPrompt="1"/>
          </p:nvPr>
        </p:nvSpPr>
        <p:spPr>
          <a:xfrm>
            <a:off x="498475" y="3160405"/>
            <a:ext cx="2622550" cy="574675"/>
          </a:xfrm>
        </p:spPr>
        <p:txBody>
          <a:bodyPr>
            <a:normAutofit/>
          </a:bodyPr>
          <a:lstStyle>
            <a:lvl1pPr marL="0" indent="0">
              <a:lnSpc>
                <a:spcPct val="100000"/>
              </a:lnSpc>
              <a:spcBef>
                <a:spcPts val="0"/>
              </a:spcBef>
              <a:buNone/>
              <a:defRPr sz="1800" b="0" i="0" baseline="0">
                <a:solidFill>
                  <a:schemeClr val="bg1"/>
                </a:solidFill>
                <a:latin typeface="Arial" charset="0"/>
                <a:ea typeface="Arial" charset="0"/>
                <a:cs typeface="Arial" charset="0"/>
              </a:defRPr>
            </a:lvl1pPr>
          </a:lstStyle>
          <a:p>
            <a:pPr lvl="0"/>
            <a:r>
              <a:rPr lang="en-US" sz="1800" b="0" i="0">
                <a:latin typeface="Arial" charset="0"/>
                <a:ea typeface="Arial" charset="0"/>
                <a:cs typeface="Arial" charset="0"/>
              </a:rPr>
              <a:t>Name or Secondary Title 18–20 Pt Arial</a:t>
            </a:r>
            <a:endParaRPr lang="en-US"/>
          </a:p>
        </p:txBody>
      </p:sp>
    </p:spTree>
    <p:extLst>
      <p:ext uri="{BB962C8B-B14F-4D97-AF65-F5344CB8AC3E}">
        <p14:creationId xmlns:p14="http://schemas.microsoft.com/office/powerpoint/2010/main" val="174705172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136">
          <p15:clr>
            <a:srgbClr val="FBAE40"/>
          </p15:clr>
        </p15:guide>
        <p15:guide id="2" orient="horz" pos="3808">
          <p15:clr>
            <a:srgbClr val="FBAE40"/>
          </p15:clr>
        </p15:guide>
        <p15:guide id="3"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ption 3">
    <p:spTree>
      <p:nvGrpSpPr>
        <p:cNvPr id="1" name=""/>
        <p:cNvGrpSpPr/>
        <p:nvPr/>
      </p:nvGrpSpPr>
      <p:grpSpPr>
        <a:xfrm>
          <a:off x="0" y="0"/>
          <a:ext cx="0" cy="0"/>
          <a:chOff x="0" y="0"/>
          <a:chExt cx="0" cy="0"/>
        </a:xfrm>
      </p:grpSpPr>
      <p:sp>
        <p:nvSpPr>
          <p:cNvPr id="13" name="Picture Placeholder 4"/>
          <p:cNvSpPr>
            <a:spLocks noGrp="1"/>
          </p:cNvSpPr>
          <p:nvPr>
            <p:ph type="pic" sz="quarter" idx="11" hasCustomPrompt="1"/>
          </p:nvPr>
        </p:nvSpPr>
        <p:spPr>
          <a:xfrm>
            <a:off x="0" y="0"/>
            <a:ext cx="9144000" cy="5143499"/>
          </a:xfrm>
        </p:spPr>
        <p:txBody>
          <a:bodyPr>
            <a:normAutofit/>
          </a:bodyPr>
          <a:lstStyle>
            <a:lvl1pPr marL="0" indent="0" algn="ctr">
              <a:buFontTx/>
              <a:buNone/>
              <a:defRPr sz="1600"/>
            </a:lvl1pPr>
          </a:lstStyle>
          <a:p>
            <a:r>
              <a:rPr lang="en-US"/>
              <a:t>Click icon and select an image. Use the CROP tool under the PICTURE FORMAT tab to adjust.</a:t>
            </a:r>
          </a:p>
        </p:txBody>
      </p:sp>
      <p:sp>
        <p:nvSpPr>
          <p:cNvPr id="14" name="Rectangle 13"/>
          <p:cNvSpPr/>
          <p:nvPr userDrawn="1"/>
        </p:nvSpPr>
        <p:spPr>
          <a:xfrm>
            <a:off x="0" y="5143500"/>
            <a:ext cx="9144000" cy="17225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cxnSp>
        <p:nvCxnSpPr>
          <p:cNvPr id="24" name="Straight Connector 23"/>
          <p:cNvCxnSpPr/>
          <p:nvPr userDrawn="1"/>
        </p:nvCxnSpPr>
        <p:spPr>
          <a:xfrm>
            <a:off x="114300" y="6747746"/>
            <a:ext cx="8915399" cy="0"/>
          </a:xfrm>
          <a:prstGeom prst="line">
            <a:avLst/>
          </a:prstGeom>
          <a:ln w="9525">
            <a:solidFill>
              <a:srgbClr val="BC1E3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114300" y="5143500"/>
            <a:ext cx="0" cy="1604246"/>
          </a:xfrm>
          <a:prstGeom prst="line">
            <a:avLst/>
          </a:prstGeom>
          <a:ln w="9525">
            <a:solidFill>
              <a:srgbClr val="BC1E3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9029699" y="5143500"/>
            <a:ext cx="0" cy="1604246"/>
          </a:xfrm>
          <a:prstGeom prst="line">
            <a:avLst/>
          </a:prstGeom>
          <a:ln w="9525">
            <a:solidFill>
              <a:srgbClr val="BC1E3E"/>
            </a:solidFill>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userDrawn="1"/>
        </p:nvPicPr>
        <p:blipFill>
          <a:blip r:embed="rId2"/>
          <a:stretch>
            <a:fillRect/>
          </a:stretch>
        </p:blipFill>
        <p:spPr>
          <a:xfrm>
            <a:off x="-787" y="4944999"/>
            <a:ext cx="543277" cy="566977"/>
          </a:xfrm>
          <a:prstGeom prst="rect">
            <a:avLst/>
          </a:prstGeom>
        </p:spPr>
      </p:pic>
      <p:sp>
        <p:nvSpPr>
          <p:cNvPr id="29" name="Text Placeholder 2"/>
          <p:cNvSpPr>
            <a:spLocks noGrp="1"/>
          </p:cNvSpPr>
          <p:nvPr>
            <p:ph type="body" sz="quarter" idx="10" hasCustomPrompt="1"/>
          </p:nvPr>
        </p:nvSpPr>
        <p:spPr>
          <a:xfrm>
            <a:off x="491771" y="5231534"/>
            <a:ext cx="8537928" cy="546286"/>
          </a:xfrm>
        </p:spPr>
        <p:txBody>
          <a:bodyPr>
            <a:normAutofit/>
          </a:bodyPr>
          <a:lstStyle>
            <a:lvl1pPr marL="0" indent="0">
              <a:lnSpc>
                <a:spcPct val="100000"/>
              </a:lnSpc>
              <a:spcBef>
                <a:spcPts val="0"/>
              </a:spcBef>
              <a:buFontTx/>
              <a:buNone/>
              <a:defRPr sz="3600" b="1" baseline="0">
                <a:solidFill>
                  <a:schemeClr val="bg1"/>
                </a:solidFill>
              </a:defRPr>
            </a:lvl1pPr>
          </a:lstStyle>
          <a:p>
            <a:pPr lvl="0"/>
            <a:r>
              <a:rPr lang="en-US" sz="3600" b="1"/>
              <a:t>Title 32–40 Pt Arial Bold</a:t>
            </a:r>
            <a:endParaRPr lang="en-US"/>
          </a:p>
        </p:txBody>
      </p:sp>
      <p:sp>
        <p:nvSpPr>
          <p:cNvPr id="30" name="Text Placeholder 28"/>
          <p:cNvSpPr>
            <a:spLocks noGrp="1"/>
          </p:cNvSpPr>
          <p:nvPr>
            <p:ph type="body" sz="quarter" idx="12" hasCustomPrompt="1"/>
          </p:nvPr>
        </p:nvSpPr>
        <p:spPr>
          <a:xfrm>
            <a:off x="492125" y="5777820"/>
            <a:ext cx="5500113" cy="346075"/>
          </a:xfrm>
        </p:spPr>
        <p:txBody>
          <a:bodyPr>
            <a:normAutofit/>
          </a:bodyPr>
          <a:lstStyle>
            <a:lvl1pPr marL="0" indent="0">
              <a:lnSpc>
                <a:spcPct val="100000"/>
              </a:lnSpc>
              <a:spcBef>
                <a:spcPts val="0"/>
              </a:spcBef>
              <a:buFontTx/>
              <a:buNone/>
              <a:defRPr sz="1800" baseline="0">
                <a:solidFill>
                  <a:schemeClr val="bg1"/>
                </a:solidFill>
              </a:defRPr>
            </a:lvl1pPr>
          </a:lstStyle>
          <a:p>
            <a:pPr lvl="0"/>
            <a:r>
              <a:rPr lang="en-US" sz="1800"/>
              <a:t>Presenter or Second Title 18–20 Pt Arial</a:t>
            </a:r>
            <a:endParaRPr lang="en-US"/>
          </a:p>
        </p:txBody>
      </p:sp>
      <p:sp>
        <p:nvSpPr>
          <p:cNvPr id="31" name="Text Placeholder 30"/>
          <p:cNvSpPr>
            <a:spLocks noGrp="1"/>
          </p:cNvSpPr>
          <p:nvPr>
            <p:ph type="body" sz="quarter" idx="13" hasCustomPrompt="1"/>
          </p:nvPr>
        </p:nvSpPr>
        <p:spPr>
          <a:xfrm>
            <a:off x="492125" y="6242956"/>
            <a:ext cx="5500113" cy="386445"/>
          </a:xfrm>
        </p:spPr>
        <p:txBody>
          <a:bodyPr>
            <a:normAutofit/>
          </a:bodyPr>
          <a:lstStyle>
            <a:lvl1pPr marL="0" indent="0">
              <a:lnSpc>
                <a:spcPct val="100000"/>
              </a:lnSpc>
              <a:spcBef>
                <a:spcPts val="0"/>
              </a:spcBef>
              <a:buFontTx/>
              <a:buNone/>
              <a:defRPr sz="1800" i="1">
                <a:solidFill>
                  <a:schemeClr val="bg1"/>
                </a:solidFill>
              </a:defRPr>
            </a:lvl1pPr>
          </a:lstStyle>
          <a:p>
            <a:pPr lvl="0"/>
            <a:r>
              <a:rPr lang="en-US" sz="1800" i="1"/>
              <a:t>Presenter’s Name 18 Pt Arial Italic</a:t>
            </a:r>
            <a:endParaRPr lang="en-US"/>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79908" y="5897972"/>
            <a:ext cx="2478392" cy="814693"/>
          </a:xfrm>
          <a:prstGeom prst="rect">
            <a:avLst/>
          </a:prstGeom>
        </p:spPr>
      </p:pic>
    </p:spTree>
    <p:extLst>
      <p:ext uri="{BB962C8B-B14F-4D97-AF65-F5344CB8AC3E}">
        <p14:creationId xmlns:p14="http://schemas.microsoft.com/office/powerpoint/2010/main" val="99500860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808" userDrawn="1">
          <p15:clr>
            <a:srgbClr val="FBAE40"/>
          </p15:clr>
        </p15:guide>
        <p15:guide id="2" orient="horz" pos="403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14" name="Rectangle 13"/>
          <p:cNvSpPr/>
          <p:nvPr userDrawn="1"/>
        </p:nvSpPr>
        <p:spPr>
          <a:xfrm>
            <a:off x="0" y="6057900"/>
            <a:ext cx="9144000" cy="8081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944" y="5945258"/>
            <a:ext cx="3111543" cy="1022822"/>
          </a:xfrm>
          <a:prstGeom prst="rect">
            <a:avLst/>
          </a:prstGeom>
        </p:spPr>
      </p:pic>
      <p:sp>
        <p:nvSpPr>
          <p:cNvPr id="10" name="Rectangle 9"/>
          <p:cNvSpPr/>
          <p:nvPr userDrawn="1"/>
        </p:nvSpPr>
        <p:spPr>
          <a:xfrm>
            <a:off x="114300" y="118346"/>
            <a:ext cx="8915399" cy="6629400"/>
          </a:xfrm>
          <a:prstGeom prst="rect">
            <a:avLst/>
          </a:prstGeom>
          <a:noFill/>
          <a:ln w="9525">
            <a:solidFill>
              <a:srgbClr val="BC1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p:cNvSpPr>
            <a:spLocks noGrp="1"/>
          </p:cNvSpPr>
          <p:nvPr>
            <p:ph type="body" sz="quarter" idx="13" hasCustomPrompt="1"/>
          </p:nvPr>
        </p:nvSpPr>
        <p:spPr>
          <a:xfrm>
            <a:off x="458582" y="454614"/>
            <a:ext cx="8251825" cy="623888"/>
          </a:xfrm>
        </p:spPr>
        <p:txBody>
          <a:bodyPr>
            <a:normAutofit/>
          </a:bodyPr>
          <a:lstStyle>
            <a:lvl1pPr marL="0" indent="0">
              <a:lnSpc>
                <a:spcPct val="100000"/>
              </a:lnSpc>
              <a:spcBef>
                <a:spcPts val="0"/>
              </a:spcBef>
              <a:buFontTx/>
              <a:buNone/>
              <a:defRPr sz="3600" b="1" u="sng" baseline="0">
                <a:solidFill>
                  <a:schemeClr val="tx1"/>
                </a:solidFill>
              </a:defRPr>
            </a:lvl1pPr>
          </a:lstStyle>
          <a:p>
            <a:pPr lvl="0"/>
            <a:r>
              <a:rPr lang="en-US" sz="3600" b="1" u="sng"/>
              <a:t>Header 24–40 Pt in Arial Bold</a:t>
            </a:r>
            <a:endParaRPr lang="en-US"/>
          </a:p>
        </p:txBody>
      </p:sp>
      <p:pic>
        <p:nvPicPr>
          <p:cNvPr id="24" name="Picture 23"/>
          <p:cNvPicPr>
            <a:picLocks noChangeAspect="1"/>
          </p:cNvPicPr>
          <p:nvPr userDrawn="1"/>
        </p:nvPicPr>
        <p:blipFill>
          <a:blip r:embed="rId3"/>
          <a:stretch>
            <a:fillRect/>
          </a:stretch>
        </p:blipFill>
        <p:spPr>
          <a:xfrm>
            <a:off x="571500" y="-276453"/>
            <a:ext cx="471091" cy="684505"/>
          </a:xfrm>
          <a:prstGeom prst="rect">
            <a:avLst/>
          </a:prstGeom>
        </p:spPr>
      </p:pic>
      <p:sp>
        <p:nvSpPr>
          <p:cNvPr id="5" name="Media Placeholder 4"/>
          <p:cNvSpPr>
            <a:spLocks noGrp="1"/>
          </p:cNvSpPr>
          <p:nvPr>
            <p:ph type="media" sz="quarter" idx="16"/>
          </p:nvPr>
        </p:nvSpPr>
        <p:spPr>
          <a:xfrm>
            <a:off x="914400" y="1377597"/>
            <a:ext cx="7315200" cy="4114800"/>
          </a:xfrm>
        </p:spPr>
        <p:txBody>
          <a:bodyPr>
            <a:normAutofit/>
          </a:bodyPr>
          <a:lstStyle>
            <a:lvl1pPr marL="0" indent="0" algn="ctr">
              <a:buFontTx/>
              <a:buNone/>
              <a:defRPr sz="1800" baseline="0"/>
            </a:lvl1pPr>
          </a:lstStyle>
          <a:p>
            <a:r>
              <a:rPr lang="en-US" sz="1800" smtClean="0"/>
              <a:t>Click icon to add media</a:t>
            </a:r>
            <a:endParaRPr lang="en-US"/>
          </a:p>
        </p:txBody>
      </p:sp>
      <p:sp>
        <p:nvSpPr>
          <p:cNvPr id="9" name="Slide Number Placeholder 5"/>
          <p:cNvSpPr txBox="1">
            <a:spLocks/>
          </p:cNvSpPr>
          <p:nvPr userDrawn="1"/>
        </p:nvSpPr>
        <p:spPr>
          <a:xfrm>
            <a:off x="6892000" y="6101898"/>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bg1"/>
              </a:solidFill>
            </a:endParaRPr>
          </a:p>
        </p:txBody>
      </p:sp>
      <p:sp>
        <p:nvSpPr>
          <p:cNvPr id="13" name="Slide Number Placeholder 5"/>
          <p:cNvSpPr txBox="1">
            <a:spLocks/>
          </p:cNvSpPr>
          <p:nvPr userDrawn="1"/>
        </p:nvSpPr>
        <p:spPr>
          <a:xfrm>
            <a:off x="8549356" y="6238867"/>
            <a:ext cx="562541" cy="33564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5A9C333-8DEA-A549-BB52-FB8135D4E171}" type="slidenum">
              <a:rPr lang="en-US" sz="1300" b="1" i="0" u="sng">
                <a:solidFill>
                  <a:schemeClr val="bg1"/>
                </a:solidFill>
                <a:latin typeface="Arial" charset="0"/>
                <a:ea typeface="Arial" charset="0"/>
                <a:cs typeface="Arial" charset="0"/>
              </a:rPr>
              <a:pPr algn="l"/>
              <a:t>‹#›</a:t>
            </a:fld>
            <a:endParaRPr lang="en-US" sz="1300" b="1" i="0" u="sng">
              <a:solidFill>
                <a:schemeClr val="bg1"/>
              </a:solidFill>
              <a:latin typeface="Arial" charset="0"/>
              <a:ea typeface="Arial" charset="0"/>
              <a:cs typeface="Arial" charset="0"/>
            </a:endParaRPr>
          </a:p>
        </p:txBody>
      </p:sp>
      <p:sp>
        <p:nvSpPr>
          <p:cNvPr id="25" name="Text Placeholder 24"/>
          <p:cNvSpPr>
            <a:spLocks noGrp="1"/>
          </p:cNvSpPr>
          <p:nvPr>
            <p:ph type="body" sz="quarter" idx="18" hasCustomPrompt="1"/>
          </p:nvPr>
        </p:nvSpPr>
        <p:spPr>
          <a:xfrm>
            <a:off x="4633913" y="6286540"/>
            <a:ext cx="3913187" cy="227013"/>
          </a:xfrm>
        </p:spPr>
        <p:txBody>
          <a:bodyPr>
            <a:noAutofit/>
          </a:bodyPr>
          <a:lstStyle>
            <a:lvl1pPr marL="0" indent="0" algn="r">
              <a:buNone/>
              <a:defRPr sz="1300" b="1" i="0">
                <a:solidFill>
                  <a:schemeClr val="bg1"/>
                </a:solidFill>
                <a:latin typeface="Arial" charset="0"/>
                <a:ea typeface="Arial" charset="0"/>
                <a:cs typeface="Arial" charset="0"/>
              </a:defRPr>
            </a:lvl1pPr>
          </a:lstStyle>
          <a:p>
            <a:pPr lvl="0"/>
            <a:r>
              <a:rPr lang="en-US" sz="1300" b="1" i="0">
                <a:latin typeface="Arial" charset="0"/>
                <a:ea typeface="Arial" charset="0"/>
                <a:cs typeface="Arial" charset="0"/>
              </a:rPr>
              <a:t>sample.uga.edu</a:t>
            </a:r>
            <a:endParaRPr lang="en-US"/>
          </a:p>
        </p:txBody>
      </p:sp>
    </p:spTree>
    <p:extLst>
      <p:ext uri="{BB962C8B-B14F-4D97-AF65-F5344CB8AC3E}">
        <p14:creationId xmlns:p14="http://schemas.microsoft.com/office/powerpoint/2010/main" val="114430786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88" userDrawn="1">
          <p15:clr>
            <a:srgbClr val="FBAE40"/>
          </p15:clr>
        </p15:guide>
        <p15:guide id="2" pos="288" userDrawn="1">
          <p15:clr>
            <a:srgbClr val="FBAE40"/>
          </p15:clr>
        </p15:guide>
        <p15:guide id="3" orient="horz" pos="404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1" name="Rectangle 10"/>
          <p:cNvSpPr/>
          <p:nvPr userDrawn="1"/>
        </p:nvSpPr>
        <p:spPr>
          <a:xfrm>
            <a:off x="0" y="6057900"/>
            <a:ext cx="9144000" cy="8081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944" y="5945258"/>
            <a:ext cx="3111543" cy="1022822"/>
          </a:xfrm>
          <a:prstGeom prst="rect">
            <a:avLst/>
          </a:prstGeom>
        </p:spPr>
      </p:pic>
      <p:sp>
        <p:nvSpPr>
          <p:cNvPr id="10" name="Rectangle 9"/>
          <p:cNvSpPr/>
          <p:nvPr userDrawn="1"/>
        </p:nvSpPr>
        <p:spPr>
          <a:xfrm>
            <a:off x="114300" y="118346"/>
            <a:ext cx="8915399" cy="6629400"/>
          </a:xfrm>
          <a:prstGeom prst="rect">
            <a:avLst/>
          </a:prstGeom>
          <a:noFill/>
          <a:ln w="9525">
            <a:solidFill>
              <a:srgbClr val="BC1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userDrawn="1"/>
        </p:nvPicPr>
        <p:blipFill>
          <a:blip r:embed="rId3"/>
          <a:stretch>
            <a:fillRect/>
          </a:stretch>
        </p:blipFill>
        <p:spPr>
          <a:xfrm>
            <a:off x="571500" y="-276453"/>
            <a:ext cx="471091" cy="684505"/>
          </a:xfrm>
          <a:prstGeom prst="rect">
            <a:avLst/>
          </a:prstGeom>
        </p:spPr>
      </p:pic>
      <p:sp>
        <p:nvSpPr>
          <p:cNvPr id="2" name="TextBox 1"/>
          <p:cNvSpPr txBox="1"/>
          <p:nvPr userDrawn="1"/>
        </p:nvSpPr>
        <p:spPr>
          <a:xfrm>
            <a:off x="457200" y="393700"/>
            <a:ext cx="8253207" cy="646331"/>
          </a:xfrm>
          <a:prstGeom prst="rect">
            <a:avLst/>
          </a:prstGeom>
          <a:noFill/>
        </p:spPr>
        <p:txBody>
          <a:bodyPr wrap="square" rtlCol="0">
            <a:spAutoFit/>
          </a:bodyPr>
          <a:lstStyle/>
          <a:p>
            <a:pPr>
              <a:spcBef>
                <a:spcPts val="0"/>
              </a:spcBef>
            </a:pPr>
            <a:r>
              <a:rPr lang="en-US" sz="3600" b="1" i="0" u="sng">
                <a:latin typeface="Arial" charset="0"/>
                <a:ea typeface="Arial" charset="0"/>
                <a:cs typeface="Arial" charset="0"/>
              </a:rPr>
              <a:t>Agenda</a:t>
            </a:r>
          </a:p>
        </p:txBody>
      </p:sp>
      <p:sp>
        <p:nvSpPr>
          <p:cNvPr id="4" name="Text Placeholder 3"/>
          <p:cNvSpPr>
            <a:spLocks noGrp="1"/>
          </p:cNvSpPr>
          <p:nvPr>
            <p:ph type="body" sz="quarter" idx="20" hasCustomPrompt="1"/>
          </p:nvPr>
        </p:nvSpPr>
        <p:spPr>
          <a:xfrm>
            <a:off x="463550" y="1078501"/>
            <a:ext cx="8253413" cy="4632563"/>
          </a:xfrm>
        </p:spPr>
        <p:txBody>
          <a:bodyPr/>
          <a:lstStyle>
            <a:lvl1pPr marL="0" indent="-285750">
              <a:lnSpc>
                <a:spcPct val="100000"/>
              </a:lnSpc>
              <a:spcBef>
                <a:spcPts val="0"/>
              </a:spcBef>
              <a:buFont typeface="Arial" charset="0"/>
              <a:buChar char="•"/>
              <a:defRPr sz="1800" b="1" i="0">
                <a:latin typeface="Arial" charset="0"/>
                <a:ea typeface="Arial" charset="0"/>
                <a:cs typeface="Arial" charset="0"/>
              </a:defRPr>
            </a:lvl1pPr>
            <a:lvl2pPr marL="914400" indent="-285750">
              <a:lnSpc>
                <a:spcPct val="100000"/>
              </a:lnSpc>
              <a:buFont typeface="Arial" charset="0"/>
              <a:buChar char="•"/>
              <a:defRPr sz="1400"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a:t>Agenda topic 1 18 Pt Arial Bold</a:t>
            </a:r>
          </a:p>
          <a:p>
            <a:pPr lvl="1"/>
            <a:r>
              <a:rPr lang="en-US"/>
              <a:t>Presenter or Sub-topic 14 Pt Arial</a:t>
            </a:r>
          </a:p>
        </p:txBody>
      </p:sp>
      <p:sp>
        <p:nvSpPr>
          <p:cNvPr id="12" name="Slide Number Placeholder 5"/>
          <p:cNvSpPr txBox="1">
            <a:spLocks/>
          </p:cNvSpPr>
          <p:nvPr userDrawn="1"/>
        </p:nvSpPr>
        <p:spPr>
          <a:xfrm>
            <a:off x="8549356" y="6238867"/>
            <a:ext cx="562541" cy="33564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5A9C333-8DEA-A549-BB52-FB8135D4E171}" type="slidenum">
              <a:rPr lang="en-US" sz="1300" b="1" i="0" u="sng">
                <a:solidFill>
                  <a:schemeClr val="bg1"/>
                </a:solidFill>
                <a:latin typeface="Arial" charset="0"/>
                <a:ea typeface="Arial" charset="0"/>
                <a:cs typeface="Arial" charset="0"/>
              </a:rPr>
              <a:pPr algn="l"/>
              <a:t>‹#›</a:t>
            </a:fld>
            <a:endParaRPr lang="en-US" sz="1300" b="1" i="0" u="sng">
              <a:solidFill>
                <a:schemeClr val="bg1"/>
              </a:solidFill>
              <a:latin typeface="Arial" charset="0"/>
              <a:ea typeface="Arial" charset="0"/>
              <a:cs typeface="Arial" charset="0"/>
            </a:endParaRPr>
          </a:p>
        </p:txBody>
      </p:sp>
      <p:sp>
        <p:nvSpPr>
          <p:cNvPr id="14" name="Text Placeholder 24"/>
          <p:cNvSpPr>
            <a:spLocks noGrp="1"/>
          </p:cNvSpPr>
          <p:nvPr>
            <p:ph type="body" sz="quarter" idx="18" hasCustomPrompt="1"/>
          </p:nvPr>
        </p:nvSpPr>
        <p:spPr>
          <a:xfrm>
            <a:off x="4633913" y="6286540"/>
            <a:ext cx="3913187" cy="227013"/>
          </a:xfrm>
        </p:spPr>
        <p:txBody>
          <a:bodyPr>
            <a:noAutofit/>
          </a:bodyPr>
          <a:lstStyle>
            <a:lvl1pPr marL="0" indent="0" algn="r">
              <a:buNone/>
              <a:defRPr sz="1300" b="1" i="0">
                <a:solidFill>
                  <a:schemeClr val="bg1"/>
                </a:solidFill>
                <a:latin typeface="Arial" charset="0"/>
                <a:ea typeface="Arial" charset="0"/>
                <a:cs typeface="Arial" charset="0"/>
              </a:defRPr>
            </a:lvl1pPr>
          </a:lstStyle>
          <a:p>
            <a:pPr lvl="0"/>
            <a:r>
              <a:rPr lang="en-US" sz="1300" b="1" i="0">
                <a:latin typeface="Arial" charset="0"/>
                <a:ea typeface="Arial" charset="0"/>
                <a:cs typeface="Arial" charset="0"/>
              </a:rPr>
              <a:t>sample.uga.edu</a:t>
            </a:r>
            <a:endParaRPr lang="en-US"/>
          </a:p>
        </p:txBody>
      </p:sp>
    </p:spTree>
    <p:extLst>
      <p:ext uri="{BB962C8B-B14F-4D97-AF65-F5344CB8AC3E}">
        <p14:creationId xmlns:p14="http://schemas.microsoft.com/office/powerpoint/2010/main" val="76156554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288" userDrawn="1">
          <p15:clr>
            <a:srgbClr val="FBAE40"/>
          </p15:clr>
        </p15:guide>
        <p15:guide id="4" pos="28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Option 1">
    <p:spTree>
      <p:nvGrpSpPr>
        <p:cNvPr id="1" name=""/>
        <p:cNvGrpSpPr/>
        <p:nvPr/>
      </p:nvGrpSpPr>
      <p:grpSpPr>
        <a:xfrm>
          <a:off x="0" y="0"/>
          <a:ext cx="0" cy="0"/>
          <a:chOff x="0" y="0"/>
          <a:chExt cx="0" cy="0"/>
        </a:xfrm>
      </p:grpSpPr>
      <p:sp>
        <p:nvSpPr>
          <p:cNvPr id="11" name="Rectangle 10"/>
          <p:cNvSpPr/>
          <p:nvPr userDrawn="1"/>
        </p:nvSpPr>
        <p:spPr>
          <a:xfrm>
            <a:off x="0" y="6057900"/>
            <a:ext cx="9144000" cy="8081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944" y="5945258"/>
            <a:ext cx="3111543" cy="1022822"/>
          </a:xfrm>
          <a:prstGeom prst="rect">
            <a:avLst/>
          </a:prstGeom>
        </p:spPr>
      </p:pic>
      <p:sp>
        <p:nvSpPr>
          <p:cNvPr id="10" name="Rectangle 9"/>
          <p:cNvSpPr/>
          <p:nvPr userDrawn="1"/>
        </p:nvSpPr>
        <p:spPr>
          <a:xfrm>
            <a:off x="114300" y="118346"/>
            <a:ext cx="8915399" cy="6629400"/>
          </a:xfrm>
          <a:prstGeom prst="rect">
            <a:avLst/>
          </a:prstGeom>
          <a:noFill/>
          <a:ln w="9525">
            <a:solidFill>
              <a:srgbClr val="BC1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p:cNvSpPr>
            <a:spLocks noGrp="1"/>
          </p:cNvSpPr>
          <p:nvPr>
            <p:ph type="body" sz="quarter" idx="13" hasCustomPrompt="1"/>
          </p:nvPr>
        </p:nvSpPr>
        <p:spPr>
          <a:xfrm>
            <a:off x="458582" y="454613"/>
            <a:ext cx="8251825" cy="716961"/>
          </a:xfrm>
        </p:spPr>
        <p:txBody>
          <a:bodyPr>
            <a:normAutofit/>
          </a:bodyPr>
          <a:lstStyle>
            <a:lvl1pPr marL="0" indent="0">
              <a:lnSpc>
                <a:spcPct val="100000"/>
              </a:lnSpc>
              <a:spcBef>
                <a:spcPts val="0"/>
              </a:spcBef>
              <a:buFontTx/>
              <a:buNone/>
              <a:defRPr sz="3600" b="1" u="sng" baseline="0">
                <a:solidFill>
                  <a:schemeClr val="tx1"/>
                </a:solidFill>
              </a:defRPr>
            </a:lvl1pPr>
          </a:lstStyle>
          <a:p>
            <a:pPr lvl="0"/>
            <a:r>
              <a:rPr lang="en-US" sz="3600" b="1" u="sng"/>
              <a:t>Header 24–40 Pt in Arial Bold</a:t>
            </a:r>
            <a:endParaRPr lang="en-US"/>
          </a:p>
        </p:txBody>
      </p:sp>
      <p:pic>
        <p:nvPicPr>
          <p:cNvPr id="24" name="Picture 23"/>
          <p:cNvPicPr>
            <a:picLocks noChangeAspect="1"/>
          </p:cNvPicPr>
          <p:nvPr userDrawn="1"/>
        </p:nvPicPr>
        <p:blipFill>
          <a:blip r:embed="rId3"/>
          <a:stretch>
            <a:fillRect/>
          </a:stretch>
        </p:blipFill>
        <p:spPr>
          <a:xfrm>
            <a:off x="571500" y="-276453"/>
            <a:ext cx="471091" cy="684505"/>
          </a:xfrm>
          <a:prstGeom prst="rect">
            <a:avLst/>
          </a:prstGeom>
        </p:spPr>
      </p:pic>
      <p:sp>
        <p:nvSpPr>
          <p:cNvPr id="3" name="Text Placeholder 2"/>
          <p:cNvSpPr>
            <a:spLocks noGrp="1"/>
          </p:cNvSpPr>
          <p:nvPr>
            <p:ph type="body" sz="quarter" idx="16" hasCustomPrompt="1"/>
          </p:nvPr>
        </p:nvSpPr>
        <p:spPr>
          <a:xfrm>
            <a:off x="458788" y="1171575"/>
            <a:ext cx="8251825" cy="4389439"/>
          </a:xfrm>
        </p:spPr>
        <p:txBody>
          <a:bodyPr>
            <a:normAutofit/>
          </a:bodyPr>
          <a:lstStyle>
            <a:lvl1pPr marL="0" indent="0">
              <a:lnSpc>
                <a:spcPct val="100000"/>
              </a:lnSpc>
              <a:spcBef>
                <a:spcPts val="0"/>
              </a:spcBef>
              <a:buNone/>
              <a:defRPr sz="1800" baseline="0"/>
            </a:lvl1pPr>
          </a:lstStyle>
          <a:p>
            <a:pPr lvl="0"/>
            <a:r>
              <a:rPr lang="en-US" sz="1800"/>
              <a:t>Body Content 18 Pt Arial</a:t>
            </a:r>
            <a:endParaRPr lang="en-US"/>
          </a:p>
        </p:txBody>
      </p:sp>
      <p:sp>
        <p:nvSpPr>
          <p:cNvPr id="12" name="Slide Number Placeholder 5"/>
          <p:cNvSpPr txBox="1">
            <a:spLocks/>
          </p:cNvSpPr>
          <p:nvPr userDrawn="1"/>
        </p:nvSpPr>
        <p:spPr>
          <a:xfrm>
            <a:off x="8549356" y="6238867"/>
            <a:ext cx="562541" cy="33564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5A9C333-8DEA-A549-BB52-FB8135D4E171}" type="slidenum">
              <a:rPr lang="en-US" sz="1300" b="1" i="0" u="sng">
                <a:solidFill>
                  <a:schemeClr val="bg1"/>
                </a:solidFill>
                <a:latin typeface="Arial" charset="0"/>
                <a:ea typeface="Arial" charset="0"/>
                <a:cs typeface="Arial" charset="0"/>
              </a:rPr>
              <a:pPr algn="l"/>
              <a:t>‹#›</a:t>
            </a:fld>
            <a:endParaRPr lang="en-US" sz="1300" b="1" i="0" u="sng">
              <a:solidFill>
                <a:schemeClr val="bg1"/>
              </a:solidFill>
              <a:latin typeface="Arial" charset="0"/>
              <a:ea typeface="Arial" charset="0"/>
              <a:cs typeface="Arial" charset="0"/>
            </a:endParaRPr>
          </a:p>
        </p:txBody>
      </p:sp>
      <p:sp>
        <p:nvSpPr>
          <p:cNvPr id="14" name="Text Placeholder 24"/>
          <p:cNvSpPr>
            <a:spLocks noGrp="1"/>
          </p:cNvSpPr>
          <p:nvPr>
            <p:ph type="body" sz="quarter" idx="18" hasCustomPrompt="1"/>
          </p:nvPr>
        </p:nvSpPr>
        <p:spPr>
          <a:xfrm>
            <a:off x="4633913" y="6286540"/>
            <a:ext cx="3913187" cy="227013"/>
          </a:xfrm>
        </p:spPr>
        <p:txBody>
          <a:bodyPr>
            <a:noAutofit/>
          </a:bodyPr>
          <a:lstStyle>
            <a:lvl1pPr marL="0" indent="0" algn="r">
              <a:buNone/>
              <a:defRPr sz="1300" b="1" i="0">
                <a:solidFill>
                  <a:schemeClr val="bg1"/>
                </a:solidFill>
                <a:latin typeface="Arial" charset="0"/>
                <a:ea typeface="Arial" charset="0"/>
                <a:cs typeface="Arial" charset="0"/>
              </a:defRPr>
            </a:lvl1pPr>
          </a:lstStyle>
          <a:p>
            <a:pPr lvl="0"/>
            <a:r>
              <a:rPr lang="en-US" sz="1300" b="1" i="0">
                <a:latin typeface="Arial" charset="0"/>
                <a:ea typeface="Arial" charset="0"/>
                <a:cs typeface="Arial" charset="0"/>
              </a:rPr>
              <a:t>sample.uga.edu</a:t>
            </a:r>
            <a:endParaRPr lang="en-US"/>
          </a:p>
        </p:txBody>
      </p:sp>
    </p:spTree>
    <p:extLst>
      <p:ext uri="{BB962C8B-B14F-4D97-AF65-F5344CB8AC3E}">
        <p14:creationId xmlns:p14="http://schemas.microsoft.com/office/powerpoint/2010/main" val="211329078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288">
          <p15:clr>
            <a:srgbClr val="FBAE40"/>
          </p15:clr>
        </p15:guide>
        <p15:guide id="4" pos="28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Option 2">
    <p:spTree>
      <p:nvGrpSpPr>
        <p:cNvPr id="1" name=""/>
        <p:cNvGrpSpPr/>
        <p:nvPr/>
      </p:nvGrpSpPr>
      <p:grpSpPr>
        <a:xfrm>
          <a:off x="0" y="0"/>
          <a:ext cx="0" cy="0"/>
          <a:chOff x="0" y="0"/>
          <a:chExt cx="0" cy="0"/>
        </a:xfrm>
      </p:grpSpPr>
      <p:sp>
        <p:nvSpPr>
          <p:cNvPr id="14" name="Rectangle 13"/>
          <p:cNvSpPr/>
          <p:nvPr userDrawn="1"/>
        </p:nvSpPr>
        <p:spPr>
          <a:xfrm>
            <a:off x="0" y="6057900"/>
            <a:ext cx="9144000" cy="8081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944" y="5945258"/>
            <a:ext cx="3111543" cy="1022822"/>
          </a:xfrm>
          <a:prstGeom prst="rect">
            <a:avLst/>
          </a:prstGeom>
        </p:spPr>
      </p:pic>
      <p:sp>
        <p:nvSpPr>
          <p:cNvPr id="12" name="Rectangle 11"/>
          <p:cNvSpPr/>
          <p:nvPr userDrawn="1"/>
        </p:nvSpPr>
        <p:spPr>
          <a:xfrm>
            <a:off x="114300" y="118346"/>
            <a:ext cx="8915399" cy="6629400"/>
          </a:xfrm>
          <a:prstGeom prst="rect">
            <a:avLst/>
          </a:prstGeom>
          <a:noFill/>
          <a:ln w="9525">
            <a:solidFill>
              <a:srgbClr val="BC1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3"/>
          <a:stretch>
            <a:fillRect/>
          </a:stretch>
        </p:blipFill>
        <p:spPr>
          <a:xfrm>
            <a:off x="571500" y="-276453"/>
            <a:ext cx="471091" cy="684505"/>
          </a:xfrm>
          <a:prstGeom prst="rect">
            <a:avLst/>
          </a:prstGeom>
        </p:spPr>
      </p:pic>
      <p:sp>
        <p:nvSpPr>
          <p:cNvPr id="22" name="Text Placeholder 17"/>
          <p:cNvSpPr>
            <a:spLocks noGrp="1"/>
          </p:cNvSpPr>
          <p:nvPr>
            <p:ph type="body" sz="quarter" idx="14" hasCustomPrompt="1"/>
          </p:nvPr>
        </p:nvSpPr>
        <p:spPr>
          <a:xfrm>
            <a:off x="459686" y="1165485"/>
            <a:ext cx="3521764" cy="4388400"/>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800" b="0" baseline="0"/>
            </a:lvl1pPr>
          </a:lstStyle>
          <a:p>
            <a:pPr lvl="0"/>
            <a:r>
              <a:rPr lang="en-US" sz="1800" b="0"/>
              <a:t>Body Content 18 Pt Arial</a:t>
            </a:r>
          </a:p>
          <a:p>
            <a:pPr lvl="0"/>
            <a:endParaRPr lang="en-US"/>
          </a:p>
        </p:txBody>
      </p:sp>
      <p:sp>
        <p:nvSpPr>
          <p:cNvPr id="23" name="Text Placeholder 17"/>
          <p:cNvSpPr>
            <a:spLocks noGrp="1"/>
          </p:cNvSpPr>
          <p:nvPr>
            <p:ph type="body" sz="quarter" idx="15" hasCustomPrompt="1"/>
          </p:nvPr>
        </p:nvSpPr>
        <p:spPr>
          <a:xfrm>
            <a:off x="4484916" y="1165485"/>
            <a:ext cx="3521764" cy="4388400"/>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800" b="0" baseline="0"/>
            </a:lvl1pPr>
          </a:lstStyle>
          <a:p>
            <a:pPr lvl="0"/>
            <a:r>
              <a:rPr lang="en-US" sz="1800" b="0"/>
              <a:t>Body Content 18 Pt Arial</a:t>
            </a:r>
          </a:p>
          <a:p>
            <a:pPr lvl="0"/>
            <a:endParaRPr lang="en-US"/>
          </a:p>
        </p:txBody>
      </p:sp>
      <p:sp>
        <p:nvSpPr>
          <p:cNvPr id="27" name="Text Placeholder 26"/>
          <p:cNvSpPr>
            <a:spLocks noGrp="1"/>
          </p:cNvSpPr>
          <p:nvPr>
            <p:ph type="body" sz="quarter" idx="16" hasCustomPrompt="1"/>
          </p:nvPr>
        </p:nvSpPr>
        <p:spPr>
          <a:xfrm>
            <a:off x="459686" y="463202"/>
            <a:ext cx="3521764" cy="702283"/>
          </a:xfrm>
        </p:spPr>
        <p:txBody>
          <a:bodyPr>
            <a:normAutofit/>
          </a:bodyPr>
          <a:lstStyle>
            <a:lvl1pPr marL="0" indent="0">
              <a:lnSpc>
                <a:spcPct val="100000"/>
              </a:lnSpc>
              <a:spcBef>
                <a:spcPts val="0"/>
              </a:spcBef>
              <a:buFontTx/>
              <a:buNone/>
              <a:defRPr sz="2800" b="1" i="0" u="sng" baseline="0">
                <a:latin typeface="Arial" charset="0"/>
                <a:ea typeface="Arial" charset="0"/>
                <a:cs typeface="Arial" charset="0"/>
              </a:defRPr>
            </a:lvl1pPr>
          </a:lstStyle>
          <a:p>
            <a:pPr lvl="0"/>
            <a:r>
              <a:rPr lang="en-US" sz="2800" b="1" i="0" u="sng">
                <a:latin typeface="Arial" charset="0"/>
                <a:ea typeface="Arial" charset="0"/>
                <a:cs typeface="Arial" charset="0"/>
              </a:rPr>
              <a:t>Header Column 1</a:t>
            </a:r>
            <a:endParaRPr lang="en-US"/>
          </a:p>
        </p:txBody>
      </p:sp>
      <p:sp>
        <p:nvSpPr>
          <p:cNvPr id="28" name="Text Placeholder 26"/>
          <p:cNvSpPr>
            <a:spLocks noGrp="1"/>
          </p:cNvSpPr>
          <p:nvPr>
            <p:ph type="body" sz="quarter" idx="17" hasCustomPrompt="1"/>
          </p:nvPr>
        </p:nvSpPr>
        <p:spPr>
          <a:xfrm>
            <a:off x="4484916" y="463202"/>
            <a:ext cx="3521764" cy="702283"/>
          </a:xfrm>
        </p:spPr>
        <p:txBody>
          <a:bodyPr>
            <a:normAutofit/>
          </a:bodyPr>
          <a:lstStyle>
            <a:lvl1pPr marL="0" indent="0">
              <a:lnSpc>
                <a:spcPct val="100000"/>
              </a:lnSpc>
              <a:spcBef>
                <a:spcPts val="0"/>
              </a:spcBef>
              <a:buFontTx/>
              <a:buNone/>
              <a:defRPr sz="2800" b="1" i="0" u="sng" baseline="0">
                <a:latin typeface="Arial" charset="0"/>
                <a:ea typeface="Arial" charset="0"/>
                <a:cs typeface="Arial" charset="0"/>
              </a:defRPr>
            </a:lvl1pPr>
          </a:lstStyle>
          <a:p>
            <a:pPr lvl="0"/>
            <a:r>
              <a:rPr lang="en-US" sz="2800" b="1" i="0" u="sng">
                <a:latin typeface="Arial" charset="0"/>
                <a:ea typeface="Arial" charset="0"/>
                <a:cs typeface="Arial" charset="0"/>
              </a:rPr>
              <a:t>Header Column 1</a:t>
            </a:r>
            <a:endParaRPr lang="en-US"/>
          </a:p>
        </p:txBody>
      </p:sp>
      <p:sp>
        <p:nvSpPr>
          <p:cNvPr id="13" name="Slide Number Placeholder 5"/>
          <p:cNvSpPr txBox="1">
            <a:spLocks/>
          </p:cNvSpPr>
          <p:nvPr userDrawn="1"/>
        </p:nvSpPr>
        <p:spPr>
          <a:xfrm>
            <a:off x="8549356" y="6238867"/>
            <a:ext cx="562541" cy="33564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5A9C333-8DEA-A549-BB52-FB8135D4E171}" type="slidenum">
              <a:rPr lang="en-US" sz="1300" b="1" i="0" u="sng">
                <a:solidFill>
                  <a:schemeClr val="bg1"/>
                </a:solidFill>
                <a:latin typeface="Arial" charset="0"/>
                <a:ea typeface="Arial" charset="0"/>
                <a:cs typeface="Arial" charset="0"/>
              </a:rPr>
              <a:pPr algn="l"/>
              <a:t>‹#›</a:t>
            </a:fld>
            <a:endParaRPr lang="en-US" sz="1300" b="1" i="0" u="sng">
              <a:solidFill>
                <a:schemeClr val="bg1"/>
              </a:solidFill>
              <a:latin typeface="Arial" charset="0"/>
              <a:ea typeface="Arial" charset="0"/>
              <a:cs typeface="Arial" charset="0"/>
            </a:endParaRPr>
          </a:p>
        </p:txBody>
      </p:sp>
      <p:sp>
        <p:nvSpPr>
          <p:cNvPr id="16" name="Text Placeholder 24"/>
          <p:cNvSpPr>
            <a:spLocks noGrp="1"/>
          </p:cNvSpPr>
          <p:nvPr>
            <p:ph type="body" sz="quarter" idx="18" hasCustomPrompt="1"/>
          </p:nvPr>
        </p:nvSpPr>
        <p:spPr>
          <a:xfrm>
            <a:off x="4633913" y="6286540"/>
            <a:ext cx="3913187" cy="227013"/>
          </a:xfrm>
        </p:spPr>
        <p:txBody>
          <a:bodyPr>
            <a:noAutofit/>
          </a:bodyPr>
          <a:lstStyle>
            <a:lvl1pPr marL="0" indent="0" algn="r">
              <a:buNone/>
              <a:defRPr sz="1300" b="1" i="0">
                <a:solidFill>
                  <a:schemeClr val="bg1"/>
                </a:solidFill>
                <a:latin typeface="Arial" charset="0"/>
                <a:ea typeface="Arial" charset="0"/>
                <a:cs typeface="Arial" charset="0"/>
              </a:defRPr>
            </a:lvl1pPr>
          </a:lstStyle>
          <a:p>
            <a:pPr lvl="0"/>
            <a:r>
              <a:rPr lang="en-US" sz="1300" b="1" i="0">
                <a:latin typeface="Arial" charset="0"/>
                <a:ea typeface="Arial" charset="0"/>
                <a:cs typeface="Arial" charset="0"/>
              </a:rPr>
              <a:t>sample.uga.edu</a:t>
            </a:r>
            <a:endParaRPr lang="en-US"/>
          </a:p>
        </p:txBody>
      </p:sp>
    </p:spTree>
    <p:extLst>
      <p:ext uri="{BB962C8B-B14F-4D97-AF65-F5344CB8AC3E}">
        <p14:creationId xmlns:p14="http://schemas.microsoft.com/office/powerpoint/2010/main" val="166616094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880" userDrawn="1">
          <p15:clr>
            <a:srgbClr val="FBAE40"/>
          </p15:clr>
        </p15:guide>
        <p15:guide id="2" userDrawn="1">
          <p15:clr>
            <a:srgbClr val="FBAE40"/>
          </p15:clr>
        </p15:guide>
        <p15:guide id="3" pos="360" userDrawn="1">
          <p15:clr>
            <a:srgbClr val="FBAE40"/>
          </p15:clr>
        </p15:guide>
        <p15:guide id="4" pos="720" userDrawn="1">
          <p15:clr>
            <a:srgbClr val="FBAE40"/>
          </p15:clr>
        </p15:guide>
        <p15:guide id="5" pos="1080" userDrawn="1">
          <p15:clr>
            <a:srgbClr val="FBAE40"/>
          </p15:clr>
        </p15:guide>
        <p15:guide id="6" pos="1440" userDrawn="1">
          <p15:clr>
            <a:srgbClr val="FBAE40"/>
          </p15:clr>
        </p15:guide>
        <p15:guide id="7" pos="1800" userDrawn="1">
          <p15:clr>
            <a:srgbClr val="FBAE40"/>
          </p15:clr>
        </p15:guide>
        <p15:guide id="8" pos="2160" userDrawn="1">
          <p15:clr>
            <a:srgbClr val="FBAE40"/>
          </p15:clr>
        </p15:guide>
        <p15:guide id="9" pos="2520" userDrawn="1">
          <p15:clr>
            <a:srgbClr val="FBAE40"/>
          </p15:clr>
        </p15:guide>
        <p15:guide id="10" pos="3240" userDrawn="1">
          <p15:clr>
            <a:srgbClr val="FBAE40"/>
          </p15:clr>
        </p15:guide>
        <p15:guide id="11" pos="3600" userDrawn="1">
          <p15:clr>
            <a:srgbClr val="FBAE40"/>
          </p15:clr>
        </p15:guide>
        <p15:guide id="12" pos="3960" userDrawn="1">
          <p15:clr>
            <a:srgbClr val="FBAE40"/>
          </p15:clr>
        </p15:guide>
        <p15:guide id="13" pos="4320" userDrawn="1">
          <p15:clr>
            <a:srgbClr val="FBAE40"/>
          </p15:clr>
        </p15:guide>
        <p15:guide id="14" pos="5040" userDrawn="1">
          <p15:clr>
            <a:srgbClr val="FBAE40"/>
          </p15:clr>
        </p15:guide>
        <p15:guide id="15" pos="5400" userDrawn="1">
          <p15:clr>
            <a:srgbClr val="FBAE40"/>
          </p15:clr>
        </p15:guide>
        <p15:guide id="16" pos="5760" userDrawn="1">
          <p15:clr>
            <a:srgbClr val="FBAE40"/>
          </p15:clr>
        </p15:guide>
        <p15:guide id="17" pos="4680" userDrawn="1">
          <p15:clr>
            <a:srgbClr val="FBAE40"/>
          </p15:clr>
        </p15:guide>
        <p15:guide id="18" orient="horz" pos="3852" userDrawn="1">
          <p15:clr>
            <a:srgbClr val="FBAE40"/>
          </p15:clr>
        </p15:guide>
        <p15:guide id="19" orient="horz" pos="4176" userDrawn="1">
          <p15:clr>
            <a:srgbClr val="FBAE40"/>
          </p15:clr>
        </p15:guide>
        <p15:guide id="20" pos="144" userDrawn="1">
          <p15:clr>
            <a:srgbClr val="FBAE40"/>
          </p15:clr>
        </p15:guide>
        <p15:guide id="21" orient="horz" pos="288" userDrawn="1">
          <p15:clr>
            <a:srgbClr val="FBAE40"/>
          </p15:clr>
        </p15:guide>
        <p15:guide id="22" pos="28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Option 3">
    <p:spTree>
      <p:nvGrpSpPr>
        <p:cNvPr id="1" name=""/>
        <p:cNvGrpSpPr/>
        <p:nvPr/>
      </p:nvGrpSpPr>
      <p:grpSpPr>
        <a:xfrm>
          <a:off x="0" y="0"/>
          <a:ext cx="0" cy="0"/>
          <a:chOff x="0" y="0"/>
          <a:chExt cx="0" cy="0"/>
        </a:xfrm>
      </p:grpSpPr>
      <p:sp>
        <p:nvSpPr>
          <p:cNvPr id="14" name="Rectangle 13"/>
          <p:cNvSpPr/>
          <p:nvPr userDrawn="1"/>
        </p:nvSpPr>
        <p:spPr>
          <a:xfrm>
            <a:off x="0" y="6057900"/>
            <a:ext cx="9144000" cy="8081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944" y="5945258"/>
            <a:ext cx="3111543" cy="1022822"/>
          </a:xfrm>
          <a:prstGeom prst="rect">
            <a:avLst/>
          </a:prstGeom>
        </p:spPr>
      </p:pic>
      <p:sp>
        <p:nvSpPr>
          <p:cNvPr id="8" name="Rectangle 7"/>
          <p:cNvSpPr/>
          <p:nvPr userDrawn="1"/>
        </p:nvSpPr>
        <p:spPr>
          <a:xfrm>
            <a:off x="114300" y="118346"/>
            <a:ext cx="8915399" cy="6629400"/>
          </a:xfrm>
          <a:prstGeom prst="rect">
            <a:avLst/>
          </a:prstGeom>
          <a:noFill/>
          <a:ln w="9525">
            <a:solidFill>
              <a:srgbClr val="BC1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a:stretch>
            <a:fillRect/>
          </a:stretch>
        </p:blipFill>
        <p:spPr>
          <a:xfrm>
            <a:off x="571500" y="-276453"/>
            <a:ext cx="471091" cy="684505"/>
          </a:xfrm>
          <a:prstGeom prst="rect">
            <a:avLst/>
          </a:prstGeom>
        </p:spPr>
      </p:pic>
      <p:sp>
        <p:nvSpPr>
          <p:cNvPr id="20" name="Text Placeholder 19"/>
          <p:cNvSpPr>
            <a:spLocks noGrp="1"/>
          </p:cNvSpPr>
          <p:nvPr>
            <p:ph type="body" sz="quarter" idx="10" hasCustomPrompt="1"/>
          </p:nvPr>
        </p:nvSpPr>
        <p:spPr>
          <a:xfrm>
            <a:off x="457200" y="455611"/>
            <a:ext cx="2378075" cy="709613"/>
          </a:xfrm>
        </p:spPr>
        <p:txBody>
          <a:bodyPr>
            <a:normAutofit/>
          </a:bodyPr>
          <a:lstStyle>
            <a:lvl1pPr marL="0" indent="0">
              <a:lnSpc>
                <a:spcPct val="100000"/>
              </a:lnSpc>
              <a:spcBef>
                <a:spcPts val="0"/>
              </a:spcBef>
              <a:buFontTx/>
              <a:buNone/>
              <a:defRPr sz="2400" b="1" i="0" u="sng">
                <a:latin typeface="Arial" charset="0"/>
                <a:ea typeface="Arial" charset="0"/>
                <a:cs typeface="Arial" charset="0"/>
              </a:defRPr>
            </a:lvl1pPr>
          </a:lstStyle>
          <a:p>
            <a:pPr lvl="0"/>
            <a:r>
              <a:rPr lang="en-US"/>
              <a:t>Header</a:t>
            </a:r>
          </a:p>
        </p:txBody>
      </p:sp>
      <p:sp>
        <p:nvSpPr>
          <p:cNvPr id="21" name="Text Placeholder 19"/>
          <p:cNvSpPr>
            <a:spLocks noGrp="1"/>
          </p:cNvSpPr>
          <p:nvPr>
            <p:ph type="body" sz="quarter" idx="11" hasCustomPrompt="1"/>
          </p:nvPr>
        </p:nvSpPr>
        <p:spPr>
          <a:xfrm>
            <a:off x="3327263" y="455612"/>
            <a:ext cx="2378075" cy="709612"/>
          </a:xfrm>
        </p:spPr>
        <p:txBody>
          <a:bodyPr>
            <a:normAutofit/>
          </a:bodyPr>
          <a:lstStyle>
            <a:lvl1pPr marL="0" indent="0">
              <a:lnSpc>
                <a:spcPct val="100000"/>
              </a:lnSpc>
              <a:spcBef>
                <a:spcPts val="0"/>
              </a:spcBef>
              <a:buFontTx/>
              <a:buNone/>
              <a:defRPr sz="2400" b="1" i="0" u="sng">
                <a:latin typeface="Arial" charset="0"/>
                <a:ea typeface="Arial" charset="0"/>
                <a:cs typeface="Arial" charset="0"/>
              </a:defRPr>
            </a:lvl1pPr>
          </a:lstStyle>
          <a:p>
            <a:pPr lvl="0"/>
            <a:r>
              <a:rPr lang="en-US"/>
              <a:t>24–40 Pt</a:t>
            </a:r>
          </a:p>
        </p:txBody>
      </p:sp>
      <p:sp>
        <p:nvSpPr>
          <p:cNvPr id="22" name="Text Placeholder 19"/>
          <p:cNvSpPr>
            <a:spLocks noGrp="1"/>
          </p:cNvSpPr>
          <p:nvPr>
            <p:ph type="body" sz="quarter" idx="12" hasCustomPrompt="1"/>
          </p:nvPr>
        </p:nvSpPr>
        <p:spPr>
          <a:xfrm>
            <a:off x="6178137" y="455612"/>
            <a:ext cx="2378075" cy="709612"/>
          </a:xfrm>
        </p:spPr>
        <p:txBody>
          <a:bodyPr>
            <a:normAutofit/>
          </a:bodyPr>
          <a:lstStyle>
            <a:lvl1pPr marL="0" indent="0">
              <a:lnSpc>
                <a:spcPct val="100000"/>
              </a:lnSpc>
              <a:spcBef>
                <a:spcPts val="0"/>
              </a:spcBef>
              <a:buFontTx/>
              <a:buNone/>
              <a:defRPr sz="2400" b="1" i="0" u="sng">
                <a:latin typeface="Arial" charset="0"/>
                <a:ea typeface="Arial" charset="0"/>
                <a:cs typeface="Arial" charset="0"/>
              </a:defRPr>
            </a:lvl1pPr>
          </a:lstStyle>
          <a:p>
            <a:pPr lvl="0"/>
            <a:r>
              <a:rPr lang="en-US"/>
              <a:t>Arial Bold</a:t>
            </a:r>
          </a:p>
        </p:txBody>
      </p:sp>
      <p:sp>
        <p:nvSpPr>
          <p:cNvPr id="3" name="Text Placeholder 2"/>
          <p:cNvSpPr>
            <a:spLocks noGrp="1"/>
          </p:cNvSpPr>
          <p:nvPr>
            <p:ph type="body" sz="quarter" idx="17" hasCustomPrompt="1"/>
          </p:nvPr>
        </p:nvSpPr>
        <p:spPr>
          <a:xfrm>
            <a:off x="457200" y="1165225"/>
            <a:ext cx="2378075" cy="4389438"/>
          </a:xfrm>
        </p:spPr>
        <p:txBody>
          <a:bodyPr>
            <a:normAutofit/>
          </a:bodyPr>
          <a:lstStyle>
            <a:lvl1pPr marL="0" indent="0">
              <a:lnSpc>
                <a:spcPct val="100000"/>
              </a:lnSpc>
              <a:spcBef>
                <a:spcPts val="0"/>
              </a:spcBef>
              <a:buNone/>
              <a:defRPr sz="1800" baseline="0"/>
            </a:lvl1pPr>
          </a:lstStyle>
          <a:p>
            <a:pPr lvl="0"/>
            <a:r>
              <a:rPr lang="en-US" sz="1800"/>
              <a:t>Body Content 18 Pt Arial</a:t>
            </a:r>
            <a:endParaRPr lang="en-US"/>
          </a:p>
        </p:txBody>
      </p:sp>
      <p:sp>
        <p:nvSpPr>
          <p:cNvPr id="27" name="Text Placeholder 2"/>
          <p:cNvSpPr>
            <a:spLocks noGrp="1"/>
          </p:cNvSpPr>
          <p:nvPr>
            <p:ph type="body" sz="quarter" idx="18" hasCustomPrompt="1"/>
          </p:nvPr>
        </p:nvSpPr>
        <p:spPr>
          <a:xfrm>
            <a:off x="3327263" y="1165225"/>
            <a:ext cx="2378075" cy="4389438"/>
          </a:xfrm>
        </p:spPr>
        <p:txBody>
          <a:bodyPr>
            <a:normAutofit/>
          </a:bodyPr>
          <a:lstStyle>
            <a:lvl1pPr marL="0" indent="0">
              <a:lnSpc>
                <a:spcPct val="100000"/>
              </a:lnSpc>
              <a:spcBef>
                <a:spcPts val="0"/>
              </a:spcBef>
              <a:buNone/>
              <a:defRPr sz="1800" baseline="0"/>
            </a:lvl1pPr>
          </a:lstStyle>
          <a:p>
            <a:pPr lvl="0"/>
            <a:r>
              <a:rPr lang="en-US" sz="1800"/>
              <a:t>Body Content 18 Pt Arial</a:t>
            </a:r>
            <a:endParaRPr lang="en-US"/>
          </a:p>
        </p:txBody>
      </p:sp>
      <p:sp>
        <p:nvSpPr>
          <p:cNvPr id="28" name="Text Placeholder 2"/>
          <p:cNvSpPr>
            <a:spLocks noGrp="1"/>
          </p:cNvSpPr>
          <p:nvPr>
            <p:ph type="body" sz="quarter" idx="19" hasCustomPrompt="1"/>
          </p:nvPr>
        </p:nvSpPr>
        <p:spPr>
          <a:xfrm>
            <a:off x="6178137" y="1165225"/>
            <a:ext cx="2378075" cy="4389438"/>
          </a:xfrm>
        </p:spPr>
        <p:txBody>
          <a:bodyPr>
            <a:normAutofit/>
          </a:bodyPr>
          <a:lstStyle>
            <a:lvl1pPr marL="0" indent="0">
              <a:lnSpc>
                <a:spcPct val="100000"/>
              </a:lnSpc>
              <a:spcBef>
                <a:spcPts val="0"/>
              </a:spcBef>
              <a:buNone/>
              <a:defRPr sz="1800" baseline="0"/>
            </a:lvl1pPr>
          </a:lstStyle>
          <a:p>
            <a:pPr lvl="0"/>
            <a:r>
              <a:rPr lang="en-US" sz="1800"/>
              <a:t>Body Content 18 Pt Arial</a:t>
            </a:r>
            <a:endParaRPr lang="en-US"/>
          </a:p>
        </p:txBody>
      </p:sp>
      <p:sp>
        <p:nvSpPr>
          <p:cNvPr id="16" name="Slide Number Placeholder 5"/>
          <p:cNvSpPr txBox="1">
            <a:spLocks/>
          </p:cNvSpPr>
          <p:nvPr userDrawn="1"/>
        </p:nvSpPr>
        <p:spPr>
          <a:xfrm>
            <a:off x="8549356" y="6238867"/>
            <a:ext cx="562541" cy="33564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5A9C333-8DEA-A549-BB52-FB8135D4E171}" type="slidenum">
              <a:rPr lang="en-US" sz="1300" b="1" i="0" u="sng">
                <a:solidFill>
                  <a:schemeClr val="bg1"/>
                </a:solidFill>
                <a:latin typeface="Arial" charset="0"/>
                <a:ea typeface="Arial" charset="0"/>
                <a:cs typeface="Arial" charset="0"/>
              </a:rPr>
              <a:pPr algn="l"/>
              <a:t>‹#›</a:t>
            </a:fld>
            <a:endParaRPr lang="en-US" sz="1300" b="1" i="0" u="sng">
              <a:solidFill>
                <a:schemeClr val="bg1"/>
              </a:solidFill>
              <a:latin typeface="Arial" charset="0"/>
              <a:ea typeface="Arial" charset="0"/>
              <a:cs typeface="Arial" charset="0"/>
            </a:endParaRPr>
          </a:p>
        </p:txBody>
      </p:sp>
      <p:sp>
        <p:nvSpPr>
          <p:cNvPr id="18" name="Text Placeholder 24"/>
          <p:cNvSpPr>
            <a:spLocks noGrp="1"/>
          </p:cNvSpPr>
          <p:nvPr>
            <p:ph type="body" sz="quarter" idx="20" hasCustomPrompt="1"/>
          </p:nvPr>
        </p:nvSpPr>
        <p:spPr>
          <a:xfrm>
            <a:off x="4633913" y="6286540"/>
            <a:ext cx="3913187" cy="227013"/>
          </a:xfrm>
        </p:spPr>
        <p:txBody>
          <a:bodyPr>
            <a:noAutofit/>
          </a:bodyPr>
          <a:lstStyle>
            <a:lvl1pPr marL="0" indent="0" algn="r">
              <a:buNone/>
              <a:defRPr sz="1300" b="1" i="0">
                <a:solidFill>
                  <a:schemeClr val="bg1"/>
                </a:solidFill>
                <a:latin typeface="Arial" charset="0"/>
                <a:ea typeface="Arial" charset="0"/>
                <a:cs typeface="Arial" charset="0"/>
              </a:defRPr>
            </a:lvl1pPr>
          </a:lstStyle>
          <a:p>
            <a:pPr lvl="0"/>
            <a:r>
              <a:rPr lang="en-US" sz="1300" b="1" i="0">
                <a:latin typeface="Arial" charset="0"/>
                <a:ea typeface="Arial" charset="0"/>
                <a:cs typeface="Arial" charset="0"/>
              </a:rPr>
              <a:t>sample.uga.edu</a:t>
            </a:r>
            <a:endParaRPr lang="en-US"/>
          </a:p>
        </p:txBody>
      </p:sp>
    </p:spTree>
    <p:extLst>
      <p:ext uri="{BB962C8B-B14F-4D97-AF65-F5344CB8AC3E}">
        <p14:creationId xmlns:p14="http://schemas.microsoft.com/office/powerpoint/2010/main" val="212767896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880" userDrawn="1">
          <p15:clr>
            <a:srgbClr val="FBAE40"/>
          </p15:clr>
        </p15:guide>
        <p15:guide id="2" userDrawn="1">
          <p15:clr>
            <a:srgbClr val="FBAE40"/>
          </p15:clr>
        </p15:guide>
        <p15:guide id="3" pos="360" userDrawn="1">
          <p15:clr>
            <a:srgbClr val="FBAE40"/>
          </p15:clr>
        </p15:guide>
        <p15:guide id="4" pos="720" userDrawn="1">
          <p15:clr>
            <a:srgbClr val="FBAE40"/>
          </p15:clr>
        </p15:guide>
        <p15:guide id="5" pos="1080" userDrawn="1">
          <p15:clr>
            <a:srgbClr val="FBAE40"/>
          </p15:clr>
        </p15:guide>
        <p15:guide id="6" pos="1440" userDrawn="1">
          <p15:clr>
            <a:srgbClr val="FBAE40"/>
          </p15:clr>
        </p15:guide>
        <p15:guide id="7" pos="1800" userDrawn="1">
          <p15:clr>
            <a:srgbClr val="FBAE40"/>
          </p15:clr>
        </p15:guide>
        <p15:guide id="8" pos="2160" userDrawn="1">
          <p15:clr>
            <a:srgbClr val="FBAE40"/>
          </p15:clr>
        </p15:guide>
        <p15:guide id="9" pos="2520" userDrawn="1">
          <p15:clr>
            <a:srgbClr val="FBAE40"/>
          </p15:clr>
        </p15:guide>
        <p15:guide id="10" pos="3240" userDrawn="1">
          <p15:clr>
            <a:srgbClr val="FBAE40"/>
          </p15:clr>
        </p15:guide>
        <p15:guide id="11" pos="3600" userDrawn="1">
          <p15:clr>
            <a:srgbClr val="FBAE40"/>
          </p15:clr>
        </p15:guide>
        <p15:guide id="12" pos="3960" userDrawn="1">
          <p15:clr>
            <a:srgbClr val="FBAE40"/>
          </p15:clr>
        </p15:guide>
        <p15:guide id="13" pos="4320" userDrawn="1">
          <p15:clr>
            <a:srgbClr val="FBAE40"/>
          </p15:clr>
        </p15:guide>
        <p15:guide id="14" pos="4680" userDrawn="1">
          <p15:clr>
            <a:srgbClr val="FBAE40"/>
          </p15:clr>
        </p15:guide>
        <p15:guide id="15" pos="5040" userDrawn="1">
          <p15:clr>
            <a:srgbClr val="FBAE40"/>
          </p15:clr>
        </p15:guide>
        <p15:guide id="16" pos="5400" userDrawn="1">
          <p15:clr>
            <a:srgbClr val="FBAE40"/>
          </p15:clr>
        </p15:guide>
        <p15:guide id="17" pos="5760" userDrawn="1">
          <p15:clr>
            <a:srgbClr val="FBAE40"/>
          </p15:clr>
        </p15:guide>
        <p15:guide id="18" orient="horz" pos="288" userDrawn="1">
          <p15:clr>
            <a:srgbClr val="FBAE40"/>
          </p15:clr>
        </p15:guide>
        <p15:guide id="19" pos="288" userDrawn="1">
          <p15:clr>
            <a:srgbClr val="FBAE40"/>
          </p15:clr>
        </p15:guide>
        <p15:guide id="20" orient="horz" pos="40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8F062D-94C4-B14A-9F03-030FDFF79811}" type="datetimeFigureOut">
              <a:t>2/22/2023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A9C333-8DEA-A549-BB52-FB8135D4E171}" type="slidenum">
              <a:t>‹#›</a:t>
            </a:fld>
            <a:endParaRPr lang="en-US"/>
          </a:p>
        </p:txBody>
      </p:sp>
    </p:spTree>
    <p:extLst>
      <p:ext uri="{BB962C8B-B14F-4D97-AF65-F5344CB8AC3E}">
        <p14:creationId xmlns:p14="http://schemas.microsoft.com/office/powerpoint/2010/main" val="2010534225"/>
      </p:ext>
    </p:extLst>
  </p:cSld>
  <p:clrMap bg1="lt1" tx1="dk1" bg2="lt2" tx2="dk2" accent1="accent1" accent2="accent2" accent3="accent3" accent4="accent4" accent5="accent5" accent6="accent6" hlink="hlink" folHlink="folHlink"/>
  <p:sldLayoutIdLst>
    <p:sldLayoutId id="2147483677" r:id="rId1"/>
    <p:sldLayoutId id="2147483661" r:id="rId2"/>
    <p:sldLayoutId id="2147483679" r:id="rId3"/>
    <p:sldLayoutId id="2147483675" r:id="rId4"/>
    <p:sldLayoutId id="2147483664" r:id="rId5"/>
    <p:sldLayoutId id="2147483676" r:id="rId6"/>
    <p:sldLayoutId id="2147483678" r:id="rId7"/>
    <p:sldLayoutId id="2147483665" r:id="rId8"/>
    <p:sldLayoutId id="2147483666" r:id="rId9"/>
    <p:sldLayoutId id="2147483673" r:id="rId10"/>
    <p:sldLayoutId id="2147483667" r:id="rId11"/>
    <p:sldLayoutId id="2147483668" r:id="rId12"/>
    <p:sldLayoutId id="2147483669" r:id="rId1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6.emf"/><Relationship Id="rId5" Type="http://schemas.openxmlformats.org/officeDocument/2006/relationships/oleObject" Target="../embeddings/oleObject2.bin"/><Relationship Id="rId4" Type="http://schemas.openxmlformats.org/officeDocument/2006/relationships/image" Target="../media/image35.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5.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5"/>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28843" b="28843"/>
          <a:stretch>
            <a:fillRect/>
          </a:stretch>
        </p:blipFill>
        <p:spPr>
          <a:xfrm>
            <a:off x="-1" y="0"/>
            <a:ext cx="9144000" cy="5608948"/>
          </a:xfrm>
          <a:prstGeom prst="rect">
            <a:avLst/>
          </a:prstGeom>
        </p:spPr>
      </p:pic>
      <p:sp>
        <p:nvSpPr>
          <p:cNvPr id="2" name="Text Placeholder 1"/>
          <p:cNvSpPr>
            <a:spLocks noGrp="1"/>
          </p:cNvSpPr>
          <p:nvPr>
            <p:ph type="body" sz="quarter" idx="14"/>
          </p:nvPr>
        </p:nvSpPr>
        <p:spPr>
          <a:xfrm>
            <a:off x="202558" y="4089453"/>
            <a:ext cx="8738879" cy="1208407"/>
          </a:xfrm>
        </p:spPr>
        <p:txBody>
          <a:bodyPr/>
          <a:lstStyle/>
          <a:p>
            <a:r>
              <a:rPr lang="en-US" dirty="0" smtClean="0"/>
              <a:t>Amanda Olbrick Marabesi</a:t>
            </a:r>
            <a:br>
              <a:rPr lang="en-US" dirty="0" smtClean="0"/>
            </a:br>
            <a:r>
              <a:rPr lang="en-US" dirty="0" smtClean="0"/>
              <a:t>Dr. Timothy </a:t>
            </a:r>
            <a:r>
              <a:rPr lang="en-US" dirty="0" err="1" smtClean="0"/>
              <a:t>Coolong</a:t>
            </a:r>
            <a:endParaRPr lang="en-US" dirty="0" smtClean="0"/>
          </a:p>
          <a:p>
            <a:r>
              <a:rPr lang="en-US" dirty="0"/>
              <a:t>Dr. Jason Lessl</a:t>
            </a:r>
            <a:r>
              <a:rPr lang="en-US" dirty="0" smtClean="0"/>
              <a:t/>
            </a:r>
            <a:br>
              <a:rPr lang="en-US" dirty="0" smtClean="0"/>
            </a:br>
            <a:r>
              <a:rPr lang="en-US" dirty="0" smtClean="0"/>
              <a:t> </a:t>
            </a:r>
            <a:r>
              <a:rPr lang="en-US" dirty="0"/>
              <a:t>Dr. </a:t>
            </a:r>
            <a:r>
              <a:rPr lang="en-US" dirty="0" err="1"/>
              <a:t>Savithri</a:t>
            </a:r>
            <a:r>
              <a:rPr lang="en-US" dirty="0"/>
              <a:t> </a:t>
            </a:r>
            <a:r>
              <a:rPr lang="en-US" dirty="0" smtClean="0"/>
              <a:t>Nambeesan</a:t>
            </a:r>
          </a:p>
          <a:p>
            <a:r>
              <a:rPr lang="en-US" dirty="0" smtClean="0"/>
              <a:t>Dr. Marc van Iersel </a:t>
            </a:r>
            <a:endParaRPr lang="en-US" dirty="0"/>
          </a:p>
        </p:txBody>
      </p:sp>
      <p:sp>
        <p:nvSpPr>
          <p:cNvPr id="3" name="Text Placeholder 2"/>
          <p:cNvSpPr>
            <a:spLocks noGrp="1"/>
          </p:cNvSpPr>
          <p:nvPr>
            <p:ph type="body" sz="quarter" idx="15"/>
          </p:nvPr>
        </p:nvSpPr>
        <p:spPr>
          <a:xfrm>
            <a:off x="282571" y="3109271"/>
            <a:ext cx="8578851" cy="871466"/>
          </a:xfrm>
        </p:spPr>
        <p:txBody>
          <a:bodyPr>
            <a:normAutofit/>
          </a:bodyPr>
          <a:lstStyle/>
          <a:p>
            <a:r>
              <a:rPr lang="en-US" dirty="0" smtClean="0"/>
              <a:t>MASTPAWG Meeting 2023</a:t>
            </a:r>
            <a:endParaRPr lang="en-US" dirty="0"/>
          </a:p>
        </p:txBody>
      </p:sp>
      <p:sp>
        <p:nvSpPr>
          <p:cNvPr id="4" name="Text Placeholder 3"/>
          <p:cNvSpPr>
            <a:spLocks noGrp="1"/>
          </p:cNvSpPr>
          <p:nvPr>
            <p:ph type="body" sz="quarter" idx="16"/>
          </p:nvPr>
        </p:nvSpPr>
        <p:spPr>
          <a:xfrm>
            <a:off x="-80187" y="619437"/>
            <a:ext cx="9304370" cy="2604555"/>
          </a:xfrm>
        </p:spPr>
        <p:txBody>
          <a:bodyPr/>
          <a:lstStyle/>
          <a:p>
            <a:r>
              <a:rPr lang="en-US" sz="4000" dirty="0"/>
              <a:t>Influence of cadmium on plant growth and cannabinoid content in hydroponically-grown hemp</a:t>
            </a:r>
          </a:p>
        </p:txBody>
      </p:sp>
    </p:spTree>
    <p:extLst>
      <p:ext uri="{BB962C8B-B14F-4D97-AF65-F5344CB8AC3E}">
        <p14:creationId xmlns:p14="http://schemas.microsoft.com/office/powerpoint/2010/main" val="261107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8"/>
          </p:nvPr>
        </p:nvSpPr>
        <p:spPr/>
        <p:txBody>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141549"/>
            <a:ext cx="7886700" cy="5915025"/>
          </a:xfrm>
          <a:prstGeom prst="rect">
            <a:avLst/>
          </a:prstGeom>
          <a:ln>
            <a:noFill/>
          </a:ln>
          <a:effectLst>
            <a:softEdge rad="112500"/>
          </a:effectLst>
        </p:spPr>
      </p:pic>
      <p:sp>
        <p:nvSpPr>
          <p:cNvPr id="8" name="TextBox 7"/>
          <p:cNvSpPr txBox="1"/>
          <p:nvPr/>
        </p:nvSpPr>
        <p:spPr>
          <a:xfrm>
            <a:off x="6324503" y="680792"/>
            <a:ext cx="1938380" cy="553998"/>
          </a:xfrm>
          <a:prstGeom prst="rect">
            <a:avLst/>
          </a:prstGeom>
          <a:solidFill>
            <a:schemeClr val="bg1">
              <a:lumMod val="85000"/>
            </a:schemeClr>
          </a:solidFill>
        </p:spPr>
        <p:txBody>
          <a:bodyPr wrap="square" rtlCol="0">
            <a:spAutoFit/>
          </a:bodyPr>
          <a:lstStyle/>
          <a:p>
            <a:r>
              <a:rPr lang="en-US" sz="1500" b="1" dirty="0" smtClean="0"/>
              <a:t>Supplemental light ~ 100 </a:t>
            </a:r>
            <a:r>
              <a:rPr lang="en-US" sz="1500" b="1" dirty="0"/>
              <a:t>µ</a:t>
            </a:r>
            <a:r>
              <a:rPr lang="en-US" sz="1500" b="1" dirty="0" err="1"/>
              <a:t>mol</a:t>
            </a:r>
            <a:r>
              <a:rPr lang="en-US" sz="1500" b="1" dirty="0"/>
              <a:t>/m²s </a:t>
            </a:r>
          </a:p>
        </p:txBody>
      </p:sp>
      <p:sp>
        <p:nvSpPr>
          <p:cNvPr id="5" name="TextBox 4"/>
          <p:cNvSpPr txBox="1"/>
          <p:nvPr/>
        </p:nvSpPr>
        <p:spPr>
          <a:xfrm>
            <a:off x="3428806" y="5122538"/>
            <a:ext cx="2895697" cy="553998"/>
          </a:xfrm>
          <a:prstGeom prst="rect">
            <a:avLst/>
          </a:prstGeom>
          <a:solidFill>
            <a:schemeClr val="bg1">
              <a:lumMod val="85000"/>
            </a:schemeClr>
          </a:solidFill>
        </p:spPr>
        <p:txBody>
          <a:bodyPr wrap="square" rtlCol="0">
            <a:spAutoFit/>
          </a:bodyPr>
          <a:lstStyle/>
          <a:p>
            <a:r>
              <a:rPr lang="en-US" sz="1500" b="1" dirty="0" smtClean="0"/>
              <a:t>4 weeks of acclimation before starting Cd treatments</a:t>
            </a:r>
            <a:endParaRPr lang="en-US" sz="1500" b="1" dirty="0"/>
          </a:p>
        </p:txBody>
      </p:sp>
    </p:spTree>
    <p:extLst>
      <p:ext uri="{BB962C8B-B14F-4D97-AF65-F5344CB8AC3E}">
        <p14:creationId xmlns:p14="http://schemas.microsoft.com/office/powerpoint/2010/main" val="5595926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8"/>
          </p:nvPr>
        </p:nvSpPr>
        <p:spPr/>
        <p:txBody>
          <a:bodyPr/>
          <a:lstStyle/>
          <a:p>
            <a:endParaRPr lang="en-US"/>
          </a:p>
        </p:txBody>
      </p:sp>
      <p:sp>
        <p:nvSpPr>
          <p:cNvPr id="3" name="TextBox 2"/>
          <p:cNvSpPr txBox="1"/>
          <p:nvPr/>
        </p:nvSpPr>
        <p:spPr>
          <a:xfrm>
            <a:off x="498565" y="929411"/>
            <a:ext cx="8150135" cy="4801314"/>
          </a:xfrm>
          <a:prstGeom prst="rect">
            <a:avLst/>
          </a:prstGeom>
          <a:noFill/>
        </p:spPr>
        <p:txBody>
          <a:bodyPr wrap="square" rtlCol="0">
            <a:spAutoFit/>
          </a:bodyPr>
          <a:lstStyle/>
          <a:p>
            <a:pPr marL="285750" indent="-285750">
              <a:buFont typeface="Arial" panose="020B0604020202020204" pitchFamily="34" charset="0"/>
              <a:buChar char="•"/>
            </a:pPr>
            <a:r>
              <a:rPr lang="en-US" sz="1700" dirty="0"/>
              <a:t>A new nutrient solution was prepared every 14 days, aiming 150 ppm </a:t>
            </a:r>
            <a:r>
              <a:rPr lang="en-US" sz="1700" dirty="0" smtClean="0"/>
              <a:t>N and solutions </a:t>
            </a:r>
            <a:r>
              <a:rPr lang="en-US" sz="1700" dirty="0"/>
              <a:t>were analyzed at the beginning and end of every </a:t>
            </a:r>
            <a:r>
              <a:rPr lang="en-US" sz="1700" dirty="0" smtClean="0"/>
              <a:t>cycle</a:t>
            </a:r>
            <a:r>
              <a:rPr lang="en-US" sz="1700" dirty="0"/>
              <a:t/>
            </a:r>
            <a:br>
              <a:rPr lang="en-US" sz="1700" dirty="0"/>
            </a:br>
            <a:endParaRPr lang="en-US" sz="1700" dirty="0"/>
          </a:p>
          <a:p>
            <a:pPr marL="285750" indent="-285750">
              <a:buFont typeface="Arial" panose="020B0604020202020204" pitchFamily="34" charset="0"/>
              <a:buChar char="•"/>
            </a:pPr>
            <a:r>
              <a:rPr lang="en-US" sz="1700" dirty="0" smtClean="0"/>
              <a:t>EC and </a:t>
            </a:r>
            <a:r>
              <a:rPr lang="en-US" sz="1700" dirty="0"/>
              <a:t>pH of </a:t>
            </a:r>
            <a:r>
              <a:rPr lang="en-US" sz="1700" dirty="0" smtClean="0"/>
              <a:t>nutrient solutions </a:t>
            </a:r>
            <a:r>
              <a:rPr lang="en-US" sz="1700" dirty="0"/>
              <a:t>were monitored </a:t>
            </a:r>
            <a:r>
              <a:rPr lang="en-US" sz="1700" dirty="0" smtClean="0"/>
              <a:t>weekly</a:t>
            </a:r>
          </a:p>
          <a:p>
            <a:pPr marL="285750" indent="-285750">
              <a:buFont typeface="Arial" panose="020B0604020202020204" pitchFamily="34" charset="0"/>
              <a:buChar char="•"/>
            </a:pPr>
            <a:endParaRPr lang="en-US" sz="1700" dirty="0" smtClean="0"/>
          </a:p>
          <a:p>
            <a:pPr marL="285750" indent="-285750">
              <a:buFont typeface="Arial" panose="020B0604020202020204" pitchFamily="34" charset="0"/>
              <a:buChar char="•"/>
            </a:pPr>
            <a:r>
              <a:rPr lang="en-US" sz="1700" dirty="0" smtClean="0"/>
              <a:t>Photosynthetic </a:t>
            </a:r>
            <a:r>
              <a:rPr lang="en-US" sz="1700" dirty="0"/>
              <a:t>yield </a:t>
            </a:r>
            <a:r>
              <a:rPr lang="en-US" sz="1700" dirty="0" smtClean="0"/>
              <a:t>(MINI-PAM-II fluorometer, WALZ</a:t>
            </a:r>
            <a:r>
              <a:rPr lang="en-US" sz="1700" dirty="0"/>
              <a:t>©</a:t>
            </a:r>
            <a:r>
              <a:rPr lang="en-US" sz="1700" dirty="0" smtClean="0"/>
              <a:t>) was measured after 14, 45, and 68 (harvest) days after exposure to Cd treatments (DAT)</a:t>
            </a:r>
            <a:br>
              <a:rPr lang="en-US" sz="1700" dirty="0" smtClean="0"/>
            </a:br>
            <a:endParaRPr lang="en-US" sz="1700" dirty="0" smtClean="0"/>
          </a:p>
          <a:p>
            <a:pPr marL="285750" indent="-285750">
              <a:buFont typeface="Arial" panose="020B0604020202020204" pitchFamily="34" charset="0"/>
              <a:buChar char="•"/>
            </a:pPr>
            <a:r>
              <a:rPr lang="en-US" sz="1700" dirty="0" smtClean="0"/>
              <a:t>Root</a:t>
            </a:r>
            <a:r>
              <a:rPr lang="en-US" sz="1700" dirty="0"/>
              <a:t>, stem, leaf, and flower material </a:t>
            </a:r>
            <a:r>
              <a:rPr lang="en-US" sz="1700" dirty="0" smtClean="0"/>
              <a:t>were collected </a:t>
            </a:r>
            <a:r>
              <a:rPr lang="en-US" sz="1700" dirty="0"/>
              <a:t>at harvest </a:t>
            </a:r>
            <a:r>
              <a:rPr lang="en-US" sz="1700" dirty="0" smtClean="0"/>
              <a:t>for dry biomass quantification, cannabinoid analysis (HPLC, </a:t>
            </a:r>
            <a:r>
              <a:rPr lang="nl-NL" sz="1700" dirty="0"/>
              <a:t>SJ </a:t>
            </a:r>
            <a:r>
              <a:rPr lang="nl-NL" sz="1700" dirty="0" smtClean="0"/>
              <a:t>Labs and Analytics, Macon, </a:t>
            </a:r>
            <a:r>
              <a:rPr lang="nl-NL" sz="1700" dirty="0"/>
              <a:t>GA</a:t>
            </a:r>
            <a:r>
              <a:rPr lang="en-US" sz="1700" dirty="0" smtClean="0"/>
              <a:t>), </a:t>
            </a:r>
            <a:r>
              <a:rPr lang="en-US" sz="1700" dirty="0"/>
              <a:t>and </a:t>
            </a:r>
            <a:r>
              <a:rPr lang="en-US" sz="1700" dirty="0" smtClean="0"/>
              <a:t>metal content analysis (ICP-OES, UGA Soil, Plant &amp; Water Laboratory, Athens, GA). </a:t>
            </a:r>
          </a:p>
          <a:p>
            <a:pPr marL="285750" indent="-285750">
              <a:buFont typeface="Arial" panose="020B0604020202020204" pitchFamily="34" charset="0"/>
              <a:buChar char="•"/>
            </a:pPr>
            <a:endParaRPr lang="en-US" sz="1700" dirty="0" smtClean="0"/>
          </a:p>
          <a:p>
            <a:pPr marL="285750" indent="-285750">
              <a:buFont typeface="Arial" panose="020B0604020202020204" pitchFamily="34" charset="0"/>
              <a:buChar char="•"/>
            </a:pPr>
            <a:r>
              <a:rPr lang="en-US" sz="1700" dirty="0" smtClean="0"/>
              <a:t>Statistical analysis was conducted using JMP Pro 15. Data were subjected to a one-way ANOVA procedure with Tukey’s honest significant difference test (</a:t>
            </a:r>
            <a:r>
              <a:rPr lang="en-US" sz="1700" i="1" dirty="0" smtClean="0"/>
              <a:t>p</a:t>
            </a:r>
            <a:r>
              <a:rPr lang="en-US" sz="1700" dirty="0" smtClean="0"/>
              <a:t> &lt; 0.05) conducted for mean separation when appropriate.</a:t>
            </a:r>
            <a:br>
              <a:rPr lang="en-US" sz="1700" dirty="0" smtClean="0"/>
            </a:br>
            <a:endParaRPr lang="en-US" sz="1700" dirty="0" smtClean="0"/>
          </a:p>
          <a:p>
            <a:endParaRPr lang="en-US" sz="1700" dirty="0"/>
          </a:p>
        </p:txBody>
      </p:sp>
      <p:sp>
        <p:nvSpPr>
          <p:cNvPr id="5" name="Text Placeholder 1"/>
          <p:cNvSpPr>
            <a:spLocks noGrp="1"/>
          </p:cNvSpPr>
          <p:nvPr>
            <p:ph type="body" sz="quarter" idx="13"/>
          </p:nvPr>
        </p:nvSpPr>
        <p:spPr>
          <a:xfrm>
            <a:off x="2423112" y="169969"/>
            <a:ext cx="3892847" cy="497493"/>
          </a:xfrm>
        </p:spPr>
        <p:txBody>
          <a:bodyPr>
            <a:noAutofit/>
          </a:bodyPr>
          <a:lstStyle/>
          <a:p>
            <a:r>
              <a:rPr lang="en-US" sz="2800" dirty="0" smtClean="0"/>
              <a:t>Materials &amp; Methods</a:t>
            </a:r>
            <a:endParaRPr lang="en-US" sz="2800" dirty="0"/>
          </a:p>
        </p:txBody>
      </p:sp>
    </p:spTree>
    <p:extLst>
      <p:ext uri="{BB962C8B-B14F-4D97-AF65-F5344CB8AC3E}">
        <p14:creationId xmlns:p14="http://schemas.microsoft.com/office/powerpoint/2010/main" val="303183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8"/>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5145" y="377072"/>
            <a:ext cx="4178431" cy="557124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999" y="377073"/>
            <a:ext cx="4178431" cy="5571241"/>
          </a:xfrm>
          <a:prstGeom prst="rect">
            <a:avLst/>
          </a:prstGeom>
        </p:spPr>
      </p:pic>
      <p:sp>
        <p:nvSpPr>
          <p:cNvPr id="9" name="TextBox 8"/>
          <p:cNvSpPr txBox="1"/>
          <p:nvPr/>
        </p:nvSpPr>
        <p:spPr>
          <a:xfrm>
            <a:off x="4204650" y="5609760"/>
            <a:ext cx="858526" cy="338554"/>
          </a:xfrm>
          <a:prstGeom prst="rect">
            <a:avLst/>
          </a:prstGeom>
          <a:solidFill>
            <a:schemeClr val="bg1">
              <a:lumMod val="85000"/>
            </a:schemeClr>
          </a:solidFill>
        </p:spPr>
        <p:txBody>
          <a:bodyPr wrap="square" rtlCol="0">
            <a:spAutoFit/>
          </a:bodyPr>
          <a:lstStyle/>
          <a:p>
            <a:r>
              <a:rPr lang="en-US" sz="1600" b="1" dirty="0" smtClean="0"/>
              <a:t>2 DAT</a:t>
            </a:r>
            <a:endParaRPr lang="en-US" sz="1600" b="1" dirty="0"/>
          </a:p>
        </p:txBody>
      </p:sp>
      <p:sp>
        <p:nvSpPr>
          <p:cNvPr id="10" name="TextBox 9"/>
          <p:cNvSpPr txBox="1"/>
          <p:nvPr/>
        </p:nvSpPr>
        <p:spPr>
          <a:xfrm>
            <a:off x="3294080" y="377070"/>
            <a:ext cx="1178350" cy="323165"/>
          </a:xfrm>
          <a:prstGeom prst="rect">
            <a:avLst/>
          </a:prstGeom>
          <a:solidFill>
            <a:schemeClr val="bg1">
              <a:lumMod val="85000"/>
            </a:schemeClr>
          </a:solidFill>
        </p:spPr>
        <p:txBody>
          <a:bodyPr wrap="square" rtlCol="0">
            <a:spAutoFit/>
          </a:bodyPr>
          <a:lstStyle/>
          <a:p>
            <a:r>
              <a:rPr lang="en-US" sz="1500" b="1" dirty="0" smtClean="0"/>
              <a:t>10 ppm Cd</a:t>
            </a:r>
            <a:endParaRPr lang="en-US" sz="1500" b="1" dirty="0"/>
          </a:p>
        </p:txBody>
      </p:sp>
      <p:sp>
        <p:nvSpPr>
          <p:cNvPr id="12" name="TextBox 11"/>
          <p:cNvSpPr txBox="1"/>
          <p:nvPr/>
        </p:nvSpPr>
        <p:spPr>
          <a:xfrm>
            <a:off x="7705226" y="377071"/>
            <a:ext cx="1178350" cy="323165"/>
          </a:xfrm>
          <a:prstGeom prst="rect">
            <a:avLst/>
          </a:prstGeom>
          <a:solidFill>
            <a:schemeClr val="bg1">
              <a:lumMod val="85000"/>
            </a:schemeClr>
          </a:solidFill>
        </p:spPr>
        <p:txBody>
          <a:bodyPr wrap="square" rtlCol="0">
            <a:spAutoFit/>
          </a:bodyPr>
          <a:lstStyle/>
          <a:p>
            <a:r>
              <a:rPr lang="en-US" sz="1500" b="1" dirty="0" smtClean="0"/>
              <a:t>25 ppm Cd</a:t>
            </a:r>
            <a:endParaRPr lang="en-US" sz="1500" b="1" dirty="0"/>
          </a:p>
        </p:txBody>
      </p:sp>
    </p:spTree>
    <p:extLst>
      <p:ext uri="{BB962C8B-B14F-4D97-AF65-F5344CB8AC3E}">
        <p14:creationId xmlns:p14="http://schemas.microsoft.com/office/powerpoint/2010/main" val="5052345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8"/>
          </p:nvPr>
        </p:nvSpPr>
        <p:spPr/>
        <p:txBody>
          <a:bodyPr/>
          <a:lstStyle/>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150976"/>
            <a:ext cx="7886700" cy="5915025"/>
          </a:xfrm>
          <a:prstGeom prst="rect">
            <a:avLst/>
          </a:prstGeom>
        </p:spPr>
      </p:pic>
      <p:sp>
        <p:nvSpPr>
          <p:cNvPr id="10" name="TextBox 9"/>
          <p:cNvSpPr txBox="1"/>
          <p:nvPr/>
        </p:nvSpPr>
        <p:spPr>
          <a:xfrm>
            <a:off x="3827282" y="5668440"/>
            <a:ext cx="828675" cy="338554"/>
          </a:xfrm>
          <a:prstGeom prst="rect">
            <a:avLst/>
          </a:prstGeom>
          <a:solidFill>
            <a:schemeClr val="bg1">
              <a:lumMod val="85000"/>
            </a:schemeClr>
          </a:solidFill>
        </p:spPr>
        <p:txBody>
          <a:bodyPr wrap="square" rtlCol="0">
            <a:spAutoFit/>
          </a:bodyPr>
          <a:lstStyle/>
          <a:p>
            <a:r>
              <a:rPr lang="en-US" sz="1600" b="1" dirty="0" smtClean="0"/>
              <a:t>2 DAT</a:t>
            </a:r>
            <a:endParaRPr lang="en-US" sz="1600" b="1" dirty="0"/>
          </a:p>
        </p:txBody>
      </p:sp>
      <p:sp>
        <p:nvSpPr>
          <p:cNvPr id="11" name="TextBox 10"/>
          <p:cNvSpPr txBox="1"/>
          <p:nvPr/>
        </p:nvSpPr>
        <p:spPr>
          <a:xfrm>
            <a:off x="6001331" y="548802"/>
            <a:ext cx="1178350" cy="323165"/>
          </a:xfrm>
          <a:prstGeom prst="rect">
            <a:avLst/>
          </a:prstGeom>
          <a:solidFill>
            <a:schemeClr val="bg1">
              <a:lumMod val="85000"/>
            </a:schemeClr>
          </a:solidFill>
        </p:spPr>
        <p:txBody>
          <a:bodyPr wrap="square" rtlCol="0">
            <a:spAutoFit/>
          </a:bodyPr>
          <a:lstStyle/>
          <a:p>
            <a:r>
              <a:rPr lang="en-US" sz="1500" b="1" dirty="0" smtClean="0"/>
              <a:t>10 ppm Cd</a:t>
            </a:r>
            <a:endParaRPr lang="en-US" sz="1500" b="1" dirty="0"/>
          </a:p>
        </p:txBody>
      </p:sp>
      <p:sp>
        <p:nvSpPr>
          <p:cNvPr id="12" name="TextBox 11"/>
          <p:cNvSpPr txBox="1"/>
          <p:nvPr/>
        </p:nvSpPr>
        <p:spPr>
          <a:xfrm>
            <a:off x="2945288" y="548801"/>
            <a:ext cx="881994" cy="323165"/>
          </a:xfrm>
          <a:prstGeom prst="rect">
            <a:avLst/>
          </a:prstGeom>
          <a:solidFill>
            <a:schemeClr val="bg1">
              <a:lumMod val="85000"/>
            </a:schemeClr>
          </a:solidFill>
        </p:spPr>
        <p:txBody>
          <a:bodyPr wrap="square" rtlCol="0">
            <a:spAutoFit/>
          </a:bodyPr>
          <a:lstStyle/>
          <a:p>
            <a:r>
              <a:rPr lang="en-US" sz="1500" b="1" dirty="0" smtClean="0"/>
              <a:t>Control</a:t>
            </a:r>
            <a:endParaRPr lang="en-US" sz="1500" b="1" dirty="0"/>
          </a:p>
        </p:txBody>
      </p:sp>
    </p:spTree>
    <p:extLst>
      <p:ext uri="{BB962C8B-B14F-4D97-AF65-F5344CB8AC3E}">
        <p14:creationId xmlns:p14="http://schemas.microsoft.com/office/powerpoint/2010/main" val="40045813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8"/>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0" y="141402"/>
            <a:ext cx="7886700" cy="5915025"/>
          </a:xfrm>
          <a:prstGeom prst="rect">
            <a:avLst/>
          </a:prstGeom>
        </p:spPr>
      </p:pic>
      <p:sp>
        <p:nvSpPr>
          <p:cNvPr id="6" name="TextBox 5"/>
          <p:cNvSpPr txBox="1"/>
          <p:nvPr/>
        </p:nvSpPr>
        <p:spPr>
          <a:xfrm>
            <a:off x="4219575" y="5682646"/>
            <a:ext cx="768350" cy="338554"/>
          </a:xfrm>
          <a:prstGeom prst="rect">
            <a:avLst/>
          </a:prstGeom>
          <a:solidFill>
            <a:schemeClr val="bg1">
              <a:lumMod val="85000"/>
            </a:schemeClr>
          </a:solidFill>
        </p:spPr>
        <p:txBody>
          <a:bodyPr wrap="square" rtlCol="0">
            <a:spAutoFit/>
          </a:bodyPr>
          <a:lstStyle/>
          <a:p>
            <a:r>
              <a:rPr lang="en-US" sz="1600" b="1" dirty="0" smtClean="0"/>
              <a:t>2 DAT</a:t>
            </a:r>
            <a:endParaRPr lang="en-US" sz="1600" b="1" dirty="0"/>
          </a:p>
        </p:txBody>
      </p:sp>
      <p:sp>
        <p:nvSpPr>
          <p:cNvPr id="7" name="TextBox 6"/>
          <p:cNvSpPr txBox="1"/>
          <p:nvPr/>
        </p:nvSpPr>
        <p:spPr>
          <a:xfrm>
            <a:off x="1663242" y="704333"/>
            <a:ext cx="1339833" cy="323165"/>
          </a:xfrm>
          <a:prstGeom prst="rect">
            <a:avLst/>
          </a:prstGeom>
          <a:solidFill>
            <a:schemeClr val="bg1">
              <a:lumMod val="85000"/>
            </a:schemeClr>
          </a:solidFill>
        </p:spPr>
        <p:txBody>
          <a:bodyPr wrap="square" rtlCol="0">
            <a:spAutoFit/>
          </a:bodyPr>
          <a:lstStyle/>
          <a:p>
            <a:r>
              <a:rPr lang="en-US" sz="1500" b="1" dirty="0" smtClean="0"/>
              <a:t>2.5 ppm Cd</a:t>
            </a:r>
            <a:endParaRPr lang="en-US" sz="1500" b="1" dirty="0"/>
          </a:p>
        </p:txBody>
      </p:sp>
      <p:sp>
        <p:nvSpPr>
          <p:cNvPr id="8" name="TextBox 7"/>
          <p:cNvSpPr txBox="1"/>
          <p:nvPr/>
        </p:nvSpPr>
        <p:spPr>
          <a:xfrm>
            <a:off x="5311416" y="726561"/>
            <a:ext cx="1178350" cy="323165"/>
          </a:xfrm>
          <a:prstGeom prst="rect">
            <a:avLst/>
          </a:prstGeom>
          <a:solidFill>
            <a:schemeClr val="bg1">
              <a:lumMod val="85000"/>
            </a:schemeClr>
          </a:solidFill>
        </p:spPr>
        <p:txBody>
          <a:bodyPr wrap="square" rtlCol="0">
            <a:spAutoFit/>
          </a:bodyPr>
          <a:lstStyle/>
          <a:p>
            <a:r>
              <a:rPr lang="en-US" sz="1500" b="1" dirty="0" smtClean="0"/>
              <a:t>25 ppm Cd</a:t>
            </a:r>
            <a:endParaRPr lang="en-US" sz="1500" b="1" dirty="0"/>
          </a:p>
        </p:txBody>
      </p:sp>
    </p:spTree>
    <p:extLst>
      <p:ext uri="{BB962C8B-B14F-4D97-AF65-F5344CB8AC3E}">
        <p14:creationId xmlns:p14="http://schemas.microsoft.com/office/powerpoint/2010/main" val="42804833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8"/>
          </p:nvPr>
        </p:nvSpPr>
        <p:spPr/>
        <p:txBody>
          <a:bodyPr/>
          <a:lstStyle/>
          <a:p>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603" t="5921" r="9993" b="164"/>
          <a:stretch/>
        </p:blipFill>
        <p:spPr>
          <a:xfrm>
            <a:off x="4841303" y="273376"/>
            <a:ext cx="3869064" cy="5607196"/>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2063" t="10997" r="2164" b="21374"/>
          <a:stretch/>
        </p:blipFill>
        <p:spPr>
          <a:xfrm>
            <a:off x="509048" y="980388"/>
            <a:ext cx="4248317" cy="4466179"/>
          </a:xfrm>
          <a:prstGeom prst="rect">
            <a:avLst/>
          </a:prstGeom>
        </p:spPr>
      </p:pic>
      <p:sp>
        <p:nvSpPr>
          <p:cNvPr id="9" name="TextBox 8"/>
          <p:cNvSpPr txBox="1"/>
          <p:nvPr/>
        </p:nvSpPr>
        <p:spPr>
          <a:xfrm>
            <a:off x="2269894" y="5542018"/>
            <a:ext cx="900652" cy="338554"/>
          </a:xfrm>
          <a:prstGeom prst="rect">
            <a:avLst/>
          </a:prstGeom>
          <a:solidFill>
            <a:schemeClr val="bg1">
              <a:lumMod val="85000"/>
            </a:schemeClr>
          </a:solidFill>
        </p:spPr>
        <p:txBody>
          <a:bodyPr wrap="square" rtlCol="0">
            <a:spAutoFit/>
          </a:bodyPr>
          <a:lstStyle/>
          <a:p>
            <a:r>
              <a:rPr lang="en-US" sz="1600" b="1" dirty="0" smtClean="0"/>
              <a:t>11 DAT</a:t>
            </a:r>
            <a:endParaRPr lang="en-US" sz="1600" b="1" dirty="0"/>
          </a:p>
        </p:txBody>
      </p:sp>
      <p:sp>
        <p:nvSpPr>
          <p:cNvPr id="10" name="TextBox 9"/>
          <p:cNvSpPr txBox="1"/>
          <p:nvPr/>
        </p:nvSpPr>
        <p:spPr>
          <a:xfrm>
            <a:off x="1994357" y="437748"/>
            <a:ext cx="1451727" cy="369332"/>
          </a:xfrm>
          <a:prstGeom prst="rect">
            <a:avLst/>
          </a:prstGeom>
          <a:solidFill>
            <a:schemeClr val="bg1">
              <a:lumMod val="85000"/>
            </a:schemeClr>
          </a:solidFill>
        </p:spPr>
        <p:txBody>
          <a:bodyPr wrap="square" rtlCol="0">
            <a:spAutoFit/>
          </a:bodyPr>
          <a:lstStyle/>
          <a:p>
            <a:r>
              <a:rPr lang="en-US" b="1" dirty="0" smtClean="0"/>
              <a:t>25 ppm Cd</a:t>
            </a:r>
            <a:endParaRPr lang="en-US" b="1" dirty="0"/>
          </a:p>
        </p:txBody>
      </p:sp>
    </p:spTree>
    <p:extLst>
      <p:ext uri="{BB962C8B-B14F-4D97-AF65-F5344CB8AC3E}">
        <p14:creationId xmlns:p14="http://schemas.microsoft.com/office/powerpoint/2010/main" val="27222312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8"/>
          </p:nvPr>
        </p:nvSpPr>
        <p:spPr/>
        <p:txBody>
          <a:bodyPr/>
          <a:lstStyle/>
          <a:p>
            <a:endParaRPr lang="en-US"/>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4432" b="18440"/>
          <a:stretch/>
        </p:blipFill>
        <p:spPr>
          <a:xfrm>
            <a:off x="255187" y="801279"/>
            <a:ext cx="4280876" cy="4402318"/>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4500" b="7667"/>
          <a:stretch/>
        </p:blipFill>
        <p:spPr>
          <a:xfrm>
            <a:off x="4633913" y="801279"/>
            <a:ext cx="4242062" cy="4402318"/>
          </a:xfrm>
          <a:prstGeom prst="rect">
            <a:avLst/>
          </a:prstGeom>
        </p:spPr>
      </p:pic>
      <p:sp>
        <p:nvSpPr>
          <p:cNvPr id="8" name="TextBox 7"/>
          <p:cNvSpPr txBox="1"/>
          <p:nvPr/>
        </p:nvSpPr>
        <p:spPr>
          <a:xfrm>
            <a:off x="4633913" y="801279"/>
            <a:ext cx="1178350" cy="323165"/>
          </a:xfrm>
          <a:prstGeom prst="rect">
            <a:avLst/>
          </a:prstGeom>
          <a:solidFill>
            <a:schemeClr val="bg1">
              <a:lumMod val="85000"/>
            </a:schemeClr>
          </a:solidFill>
        </p:spPr>
        <p:txBody>
          <a:bodyPr wrap="square" rtlCol="0">
            <a:spAutoFit/>
          </a:bodyPr>
          <a:lstStyle/>
          <a:p>
            <a:r>
              <a:rPr lang="en-US" sz="1500" b="1" dirty="0" smtClean="0"/>
              <a:t>25 ppm Cd</a:t>
            </a:r>
            <a:endParaRPr lang="en-US" sz="1500" b="1" dirty="0"/>
          </a:p>
        </p:txBody>
      </p:sp>
      <p:sp>
        <p:nvSpPr>
          <p:cNvPr id="9" name="TextBox 8"/>
          <p:cNvSpPr txBox="1"/>
          <p:nvPr/>
        </p:nvSpPr>
        <p:spPr>
          <a:xfrm>
            <a:off x="255187" y="801278"/>
            <a:ext cx="885481" cy="323165"/>
          </a:xfrm>
          <a:prstGeom prst="rect">
            <a:avLst/>
          </a:prstGeom>
          <a:solidFill>
            <a:schemeClr val="bg1">
              <a:lumMod val="85000"/>
            </a:schemeClr>
          </a:solidFill>
        </p:spPr>
        <p:txBody>
          <a:bodyPr wrap="square" rtlCol="0">
            <a:spAutoFit/>
          </a:bodyPr>
          <a:lstStyle/>
          <a:p>
            <a:r>
              <a:rPr lang="en-US" sz="1500" b="1" dirty="0" smtClean="0"/>
              <a:t>Control</a:t>
            </a:r>
            <a:endParaRPr lang="en-US" sz="1500" b="1" dirty="0"/>
          </a:p>
        </p:txBody>
      </p:sp>
      <p:sp>
        <p:nvSpPr>
          <p:cNvPr id="10" name="TextBox 9"/>
          <p:cNvSpPr txBox="1"/>
          <p:nvPr/>
        </p:nvSpPr>
        <p:spPr>
          <a:xfrm>
            <a:off x="4191172" y="5237237"/>
            <a:ext cx="885482" cy="338554"/>
          </a:xfrm>
          <a:prstGeom prst="rect">
            <a:avLst/>
          </a:prstGeom>
          <a:solidFill>
            <a:schemeClr val="bg1">
              <a:lumMod val="85000"/>
            </a:schemeClr>
          </a:solidFill>
        </p:spPr>
        <p:txBody>
          <a:bodyPr wrap="square" rtlCol="0">
            <a:spAutoFit/>
          </a:bodyPr>
          <a:lstStyle/>
          <a:p>
            <a:r>
              <a:rPr lang="en-US" sz="1600" b="1" dirty="0" smtClean="0"/>
              <a:t>11 DAT</a:t>
            </a:r>
            <a:endParaRPr lang="en-US" sz="1600" b="1" dirty="0"/>
          </a:p>
        </p:txBody>
      </p:sp>
    </p:spTree>
    <p:extLst>
      <p:ext uri="{BB962C8B-B14F-4D97-AF65-F5344CB8AC3E}">
        <p14:creationId xmlns:p14="http://schemas.microsoft.com/office/powerpoint/2010/main" val="14720222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hatsApp Video 2023-02-20 at 12.34.14">
            <a:hlinkClick r:id="" action="ppaction://media"/>
          </p:cNvPr>
          <p:cNvPicPr>
            <a:picLocks noGrp="1" noChangeAspect="1"/>
          </p:cNvPicPr>
          <p:nvPr>
            <p:ph type="media" sz="quarter" idx="16"/>
            <a:videoFile r:link="rId2"/>
            <p:extLst>
              <p:ext uri="{DAA4B4D4-6D71-4841-9C94-3DE7FCFB9230}">
                <p14:media xmlns:p14="http://schemas.microsoft.com/office/powerpoint/2010/main" r:embed="rId1"/>
              </p:ext>
            </p:extLst>
          </p:nvPr>
        </p:nvPicPr>
        <p:blipFill>
          <a:blip r:embed="rId4"/>
          <a:stretch>
            <a:fillRect/>
          </a:stretch>
        </p:blipFill>
        <p:spPr>
          <a:xfrm>
            <a:off x="2713038" y="138591"/>
            <a:ext cx="3354388" cy="5926768"/>
          </a:xfrm>
        </p:spPr>
      </p:pic>
      <p:sp>
        <p:nvSpPr>
          <p:cNvPr id="4" name="Text Placeholder 3"/>
          <p:cNvSpPr>
            <a:spLocks noGrp="1"/>
          </p:cNvSpPr>
          <p:nvPr>
            <p:ph type="body" sz="quarter" idx="18"/>
          </p:nvPr>
        </p:nvSpPr>
        <p:spPr/>
        <p:txBody>
          <a:bodyPr/>
          <a:lstStyle/>
          <a:p>
            <a:endParaRPr lang="en-US"/>
          </a:p>
        </p:txBody>
      </p:sp>
      <p:sp>
        <p:nvSpPr>
          <p:cNvPr id="6" name="TextBox 5"/>
          <p:cNvSpPr txBox="1"/>
          <p:nvPr/>
        </p:nvSpPr>
        <p:spPr>
          <a:xfrm>
            <a:off x="6420022" y="5141987"/>
            <a:ext cx="885482" cy="338554"/>
          </a:xfrm>
          <a:prstGeom prst="rect">
            <a:avLst/>
          </a:prstGeom>
          <a:solidFill>
            <a:schemeClr val="bg1">
              <a:lumMod val="85000"/>
            </a:schemeClr>
          </a:solidFill>
        </p:spPr>
        <p:txBody>
          <a:bodyPr wrap="square" rtlCol="0">
            <a:spAutoFit/>
          </a:bodyPr>
          <a:lstStyle/>
          <a:p>
            <a:r>
              <a:rPr lang="en-US" sz="1600" b="1" dirty="0"/>
              <a:t>2</a:t>
            </a:r>
            <a:r>
              <a:rPr lang="en-US" sz="1600" b="1" dirty="0" smtClean="0"/>
              <a:t>1 DAT</a:t>
            </a:r>
            <a:endParaRPr lang="en-US" sz="1600" b="1" dirty="0"/>
          </a:p>
        </p:txBody>
      </p:sp>
    </p:spTree>
    <p:extLst>
      <p:ext uri="{BB962C8B-B14F-4D97-AF65-F5344CB8AC3E}">
        <p14:creationId xmlns:p14="http://schemas.microsoft.com/office/powerpoint/2010/main" val="6347624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mute="1">
                <p:cTn id="7"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lnSpcReduction="10000"/>
          </a:bodyPr>
          <a:lstStyle/>
          <a:p>
            <a:endParaRPr lang="en-US"/>
          </a:p>
        </p:txBody>
      </p:sp>
      <p:sp>
        <p:nvSpPr>
          <p:cNvPr id="3" name="Media Placeholder 2"/>
          <p:cNvSpPr>
            <a:spLocks noGrp="1"/>
          </p:cNvSpPr>
          <p:nvPr>
            <p:ph type="media" sz="quarter" idx="16"/>
          </p:nvPr>
        </p:nvSpPr>
        <p:spPr/>
      </p:sp>
      <p:sp>
        <p:nvSpPr>
          <p:cNvPr id="4" name="Text Placeholder 3"/>
          <p:cNvSpPr>
            <a:spLocks noGrp="1"/>
          </p:cNvSpPr>
          <p:nvPr>
            <p:ph type="body" sz="quarter" idx="18"/>
          </p:nvPr>
        </p:nvSpPr>
        <p:spPr/>
        <p:txBody>
          <a:bodyPr/>
          <a:lstStyle/>
          <a:p>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1546" b="11615"/>
          <a:stretch/>
        </p:blipFill>
        <p:spPr>
          <a:xfrm>
            <a:off x="0" y="0"/>
            <a:ext cx="9144000" cy="6156641"/>
          </a:xfrm>
          <a:prstGeom prst="rect">
            <a:avLst/>
          </a:prstGeom>
        </p:spPr>
      </p:pic>
      <p:sp>
        <p:nvSpPr>
          <p:cNvPr id="7" name="TextBox 6"/>
          <p:cNvSpPr txBox="1"/>
          <p:nvPr/>
        </p:nvSpPr>
        <p:spPr>
          <a:xfrm>
            <a:off x="2072721" y="1332303"/>
            <a:ext cx="1261029" cy="338554"/>
          </a:xfrm>
          <a:prstGeom prst="rect">
            <a:avLst/>
          </a:prstGeom>
          <a:solidFill>
            <a:schemeClr val="bg1">
              <a:lumMod val="85000"/>
            </a:schemeClr>
          </a:solidFill>
        </p:spPr>
        <p:txBody>
          <a:bodyPr wrap="square" rtlCol="0">
            <a:spAutoFit/>
          </a:bodyPr>
          <a:lstStyle/>
          <a:p>
            <a:r>
              <a:rPr lang="en-US" sz="1600" b="1" dirty="0" smtClean="0"/>
              <a:t>10 ppm Cd</a:t>
            </a:r>
            <a:endParaRPr lang="en-US" sz="1600" b="1" dirty="0"/>
          </a:p>
        </p:txBody>
      </p:sp>
      <p:sp>
        <p:nvSpPr>
          <p:cNvPr id="8" name="TextBox 7"/>
          <p:cNvSpPr txBox="1"/>
          <p:nvPr/>
        </p:nvSpPr>
        <p:spPr>
          <a:xfrm>
            <a:off x="4409392" y="1306980"/>
            <a:ext cx="1052617" cy="338554"/>
          </a:xfrm>
          <a:prstGeom prst="rect">
            <a:avLst/>
          </a:prstGeom>
          <a:solidFill>
            <a:schemeClr val="bg1">
              <a:lumMod val="85000"/>
            </a:schemeClr>
          </a:solidFill>
        </p:spPr>
        <p:txBody>
          <a:bodyPr wrap="square" rtlCol="0">
            <a:spAutoFit/>
          </a:bodyPr>
          <a:lstStyle/>
          <a:p>
            <a:r>
              <a:rPr lang="en-US" sz="1600" b="1" dirty="0" smtClean="0"/>
              <a:t>Control</a:t>
            </a:r>
            <a:endParaRPr lang="en-US" sz="1600" b="1" dirty="0"/>
          </a:p>
        </p:txBody>
      </p:sp>
      <p:sp>
        <p:nvSpPr>
          <p:cNvPr id="9" name="TextBox 8"/>
          <p:cNvSpPr txBox="1"/>
          <p:nvPr/>
        </p:nvSpPr>
        <p:spPr>
          <a:xfrm>
            <a:off x="6388902" y="1377597"/>
            <a:ext cx="1364447" cy="338554"/>
          </a:xfrm>
          <a:prstGeom prst="rect">
            <a:avLst/>
          </a:prstGeom>
          <a:solidFill>
            <a:schemeClr val="bg1">
              <a:lumMod val="85000"/>
            </a:schemeClr>
          </a:solidFill>
        </p:spPr>
        <p:txBody>
          <a:bodyPr wrap="square" rtlCol="0">
            <a:spAutoFit/>
          </a:bodyPr>
          <a:lstStyle/>
          <a:p>
            <a:r>
              <a:rPr lang="en-US" sz="1600" b="1" dirty="0" smtClean="0"/>
              <a:t>2.5 ppm Cd</a:t>
            </a:r>
            <a:endParaRPr lang="en-US" sz="1600" b="1" dirty="0"/>
          </a:p>
        </p:txBody>
      </p:sp>
      <p:sp>
        <p:nvSpPr>
          <p:cNvPr id="10" name="TextBox 9"/>
          <p:cNvSpPr txBox="1"/>
          <p:nvPr/>
        </p:nvSpPr>
        <p:spPr>
          <a:xfrm>
            <a:off x="389515" y="1377597"/>
            <a:ext cx="1252285" cy="338554"/>
          </a:xfrm>
          <a:prstGeom prst="rect">
            <a:avLst/>
          </a:prstGeom>
          <a:solidFill>
            <a:schemeClr val="bg1">
              <a:lumMod val="85000"/>
            </a:schemeClr>
          </a:solidFill>
        </p:spPr>
        <p:txBody>
          <a:bodyPr wrap="square" rtlCol="0">
            <a:spAutoFit/>
          </a:bodyPr>
          <a:lstStyle/>
          <a:p>
            <a:r>
              <a:rPr lang="en-US" sz="1600" b="1" dirty="0" smtClean="0"/>
              <a:t>25 ppm Cd</a:t>
            </a:r>
            <a:endParaRPr lang="en-US" sz="1600" b="1" dirty="0"/>
          </a:p>
        </p:txBody>
      </p:sp>
      <p:sp>
        <p:nvSpPr>
          <p:cNvPr id="11" name="TextBox 10"/>
          <p:cNvSpPr txBox="1"/>
          <p:nvPr/>
        </p:nvSpPr>
        <p:spPr>
          <a:xfrm>
            <a:off x="4058238" y="5756531"/>
            <a:ext cx="1052512" cy="400110"/>
          </a:xfrm>
          <a:prstGeom prst="rect">
            <a:avLst/>
          </a:prstGeom>
          <a:solidFill>
            <a:schemeClr val="bg1">
              <a:lumMod val="85000"/>
            </a:schemeClr>
          </a:solidFill>
        </p:spPr>
        <p:txBody>
          <a:bodyPr wrap="square" rtlCol="0">
            <a:spAutoFit/>
          </a:bodyPr>
          <a:lstStyle/>
          <a:p>
            <a:r>
              <a:rPr lang="en-US" sz="2000" b="1" dirty="0" smtClean="0"/>
              <a:t>30 DAT</a:t>
            </a:r>
            <a:endParaRPr lang="en-US" sz="2000" b="1" dirty="0"/>
          </a:p>
        </p:txBody>
      </p:sp>
    </p:spTree>
    <p:extLst>
      <p:ext uri="{BB962C8B-B14F-4D97-AF65-F5344CB8AC3E}">
        <p14:creationId xmlns:p14="http://schemas.microsoft.com/office/powerpoint/2010/main" val="25136205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8"/>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782" y="192111"/>
            <a:ext cx="4288871" cy="5718495"/>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1019" t="3161" r="12014"/>
          <a:stretch/>
        </p:blipFill>
        <p:spPr>
          <a:xfrm>
            <a:off x="5220672" y="192111"/>
            <a:ext cx="3141318" cy="5718495"/>
          </a:xfrm>
          <a:prstGeom prst="rect">
            <a:avLst/>
          </a:prstGeom>
        </p:spPr>
      </p:pic>
      <p:sp>
        <p:nvSpPr>
          <p:cNvPr id="6" name="TextBox 5"/>
          <p:cNvSpPr txBox="1"/>
          <p:nvPr/>
        </p:nvSpPr>
        <p:spPr>
          <a:xfrm>
            <a:off x="4206120" y="192111"/>
            <a:ext cx="1527930" cy="369332"/>
          </a:xfrm>
          <a:prstGeom prst="rect">
            <a:avLst/>
          </a:prstGeom>
          <a:solidFill>
            <a:schemeClr val="bg1">
              <a:lumMod val="85000"/>
            </a:schemeClr>
          </a:solidFill>
        </p:spPr>
        <p:txBody>
          <a:bodyPr wrap="square" rtlCol="0">
            <a:spAutoFit/>
          </a:bodyPr>
          <a:lstStyle/>
          <a:p>
            <a:pPr algn="ctr"/>
            <a:r>
              <a:rPr lang="en-US" b="1" dirty="0" smtClean="0"/>
              <a:t>25 ppm Cd</a:t>
            </a:r>
            <a:endParaRPr lang="en-US" b="1" dirty="0"/>
          </a:p>
        </p:txBody>
      </p:sp>
      <p:sp>
        <p:nvSpPr>
          <p:cNvPr id="7" name="TextBox 6"/>
          <p:cNvSpPr txBox="1"/>
          <p:nvPr/>
        </p:nvSpPr>
        <p:spPr>
          <a:xfrm>
            <a:off x="4470546" y="504220"/>
            <a:ext cx="996234" cy="338554"/>
          </a:xfrm>
          <a:prstGeom prst="rect">
            <a:avLst/>
          </a:prstGeom>
          <a:solidFill>
            <a:schemeClr val="bg1">
              <a:lumMod val="85000"/>
            </a:schemeClr>
          </a:solidFill>
        </p:spPr>
        <p:txBody>
          <a:bodyPr wrap="square" rtlCol="0">
            <a:spAutoFit/>
          </a:bodyPr>
          <a:lstStyle/>
          <a:p>
            <a:r>
              <a:rPr lang="en-US" sz="1600" b="1" dirty="0" smtClean="0"/>
              <a:t>45 DAT</a:t>
            </a:r>
            <a:endParaRPr lang="en-US" sz="1600" b="1" dirty="0"/>
          </a:p>
        </p:txBody>
      </p:sp>
    </p:spTree>
    <p:extLst>
      <p:ext uri="{BB962C8B-B14F-4D97-AF65-F5344CB8AC3E}">
        <p14:creationId xmlns:p14="http://schemas.microsoft.com/office/powerpoint/2010/main" val="19215312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8583" y="605443"/>
            <a:ext cx="4175332" cy="716961"/>
          </a:xfrm>
        </p:spPr>
        <p:txBody>
          <a:bodyPr>
            <a:normAutofit/>
          </a:bodyPr>
          <a:lstStyle/>
          <a:p>
            <a:r>
              <a:rPr lang="en-US" sz="2400" dirty="0" smtClean="0"/>
              <a:t>Hemp (</a:t>
            </a:r>
            <a:r>
              <a:rPr lang="en-US" sz="2400" i="1" dirty="0" smtClean="0"/>
              <a:t>Cannabis sativa</a:t>
            </a:r>
            <a:r>
              <a:rPr lang="en-US" sz="2400" dirty="0" smtClean="0"/>
              <a:t> L.)</a:t>
            </a:r>
            <a:endParaRPr lang="en-US" sz="2400" dirty="0"/>
          </a:p>
        </p:txBody>
      </p:sp>
      <p:sp>
        <p:nvSpPr>
          <p:cNvPr id="3" name="Text Placeholder 2"/>
          <p:cNvSpPr>
            <a:spLocks noGrp="1"/>
          </p:cNvSpPr>
          <p:nvPr>
            <p:ph type="body" sz="quarter" idx="16"/>
          </p:nvPr>
        </p:nvSpPr>
        <p:spPr>
          <a:xfrm>
            <a:off x="458582" y="1322404"/>
            <a:ext cx="4418218" cy="4607310"/>
          </a:xfrm>
        </p:spPr>
        <p:txBody>
          <a:bodyPr>
            <a:normAutofit fontScale="92500" lnSpcReduction="20000"/>
          </a:bodyPr>
          <a:lstStyle/>
          <a:p>
            <a:pPr marL="285750" indent="-285750">
              <a:buFont typeface="Arial" panose="020B0604020202020204" pitchFamily="34" charset="0"/>
              <a:buChar char="•"/>
            </a:pPr>
            <a:r>
              <a:rPr lang="en-US" dirty="0"/>
              <a:t>Hemp = Industrial or medicinal </a:t>
            </a:r>
            <a:r>
              <a:rPr lang="en-US" dirty="0" smtClean="0"/>
              <a:t>use</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For </a:t>
            </a:r>
            <a:r>
              <a:rPr lang="en-US" dirty="0"/>
              <a:t>medicinal use: usually sold as biomass and smokable </a:t>
            </a:r>
            <a:r>
              <a:rPr lang="en-US" dirty="0" smtClean="0"/>
              <a:t>flower</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Cannabinoids: cannabidiol (CBD) and tetrahydrocannabinol (THC, should be &lt; 0.3% </a:t>
            </a:r>
            <a:r>
              <a:rPr lang="en-US" dirty="0" err="1" smtClean="0"/>
              <a:t>dw</a:t>
            </a:r>
            <a:r>
              <a:rPr lang="en-US" dirty="0" smtClean="0"/>
              <a:t>), among others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Although legalized by the U.S. federal government, there are significant regulations for industrial hemp production that must be followed to stay in compliance with the law</a:t>
            </a:r>
            <a:r>
              <a:rPr lang="en-US" dirty="0" smtClean="0"/>
              <a:t>.</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Heavy </a:t>
            </a:r>
            <a:r>
              <a:rPr lang="en-US" dirty="0"/>
              <a:t>metal concentrations in hemp biomass is an area of </a:t>
            </a:r>
            <a:r>
              <a:rPr lang="en-US" dirty="0" smtClean="0"/>
              <a:t>concern as products may </a:t>
            </a:r>
            <a:r>
              <a:rPr lang="en-US" dirty="0"/>
              <a:t>be consumed as dietary </a:t>
            </a:r>
            <a:r>
              <a:rPr lang="en-US" dirty="0" smtClean="0"/>
              <a:t>supplements </a:t>
            </a:r>
            <a:br>
              <a:rPr lang="en-US" dirty="0" smtClean="0"/>
            </a:br>
            <a:endParaRPr lang="en-US" dirty="0"/>
          </a:p>
        </p:txBody>
      </p:sp>
      <p:sp>
        <p:nvSpPr>
          <p:cNvPr id="4" name="Text Placeholder 3"/>
          <p:cNvSpPr>
            <a:spLocks noGrp="1"/>
          </p:cNvSpPr>
          <p:nvPr>
            <p:ph type="body" sz="quarter" idx="18"/>
          </p:nvPr>
        </p:nvSpPr>
        <p:spPr/>
        <p:txBody>
          <a:bodyPr/>
          <a:lstStyle/>
          <a:p>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904" b="11709"/>
          <a:stretch/>
        </p:blipFill>
        <p:spPr>
          <a:xfrm>
            <a:off x="5054599" y="231902"/>
            <a:ext cx="3597276" cy="5697812"/>
          </a:xfrm>
          <a:prstGeom prst="rect">
            <a:avLst/>
          </a:prstGeom>
          <a:ln>
            <a:noFill/>
          </a:ln>
          <a:effectLst>
            <a:softEdge rad="112500"/>
          </a:effectLst>
        </p:spPr>
      </p:pic>
    </p:spTree>
    <p:extLst>
      <p:ext uri="{BB962C8B-B14F-4D97-AF65-F5344CB8AC3E}">
        <p14:creationId xmlns:p14="http://schemas.microsoft.com/office/powerpoint/2010/main" val="84742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8"/>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280" y="257730"/>
            <a:ext cx="4133606" cy="5511474"/>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6666" r="15178" b="16151"/>
          <a:stretch/>
        </p:blipFill>
        <p:spPr>
          <a:xfrm>
            <a:off x="4554914" y="257730"/>
            <a:ext cx="4362843" cy="3921551"/>
          </a:xfrm>
          <a:prstGeom prst="rect">
            <a:avLst/>
          </a:prstGeom>
        </p:spPr>
      </p:pic>
      <p:sp>
        <p:nvSpPr>
          <p:cNvPr id="7" name="TextBox 6"/>
          <p:cNvSpPr txBox="1"/>
          <p:nvPr/>
        </p:nvSpPr>
        <p:spPr>
          <a:xfrm>
            <a:off x="4554914" y="4322300"/>
            <a:ext cx="3401309" cy="584775"/>
          </a:xfrm>
          <a:prstGeom prst="rect">
            <a:avLst/>
          </a:prstGeom>
          <a:solidFill>
            <a:schemeClr val="bg1">
              <a:lumMod val="85000"/>
            </a:schemeClr>
          </a:solidFill>
        </p:spPr>
        <p:txBody>
          <a:bodyPr wrap="square" rtlCol="0">
            <a:spAutoFit/>
          </a:bodyPr>
          <a:lstStyle/>
          <a:p>
            <a:r>
              <a:rPr lang="en-US" sz="1600" b="1" dirty="0" smtClean="0"/>
              <a:t>68 DAT</a:t>
            </a:r>
          </a:p>
          <a:p>
            <a:r>
              <a:rPr lang="en-US" sz="1600" b="1" dirty="0" smtClean="0"/>
              <a:t>8</a:t>
            </a:r>
            <a:r>
              <a:rPr lang="en-US" sz="1600" b="1" baseline="30000" dirty="0" smtClean="0"/>
              <a:t>th</a:t>
            </a:r>
            <a:r>
              <a:rPr lang="en-US" sz="1600" b="1" dirty="0" smtClean="0"/>
              <a:t> week of flowering.</a:t>
            </a:r>
            <a:endParaRPr lang="en-US" sz="1600" b="1" dirty="0"/>
          </a:p>
        </p:txBody>
      </p:sp>
      <p:sp>
        <p:nvSpPr>
          <p:cNvPr id="8" name="TextBox 7"/>
          <p:cNvSpPr txBox="1"/>
          <p:nvPr/>
        </p:nvSpPr>
        <p:spPr>
          <a:xfrm>
            <a:off x="3619919" y="5446039"/>
            <a:ext cx="885481" cy="323165"/>
          </a:xfrm>
          <a:prstGeom prst="rect">
            <a:avLst/>
          </a:prstGeom>
          <a:solidFill>
            <a:schemeClr val="bg1">
              <a:lumMod val="85000"/>
            </a:schemeClr>
          </a:solidFill>
        </p:spPr>
        <p:txBody>
          <a:bodyPr wrap="square" rtlCol="0">
            <a:spAutoFit/>
          </a:bodyPr>
          <a:lstStyle/>
          <a:p>
            <a:r>
              <a:rPr lang="en-US" sz="1500" b="1" dirty="0" smtClean="0"/>
              <a:t>Control</a:t>
            </a:r>
            <a:endParaRPr lang="en-US" sz="1500" b="1" dirty="0"/>
          </a:p>
        </p:txBody>
      </p:sp>
      <p:sp>
        <p:nvSpPr>
          <p:cNvPr id="10" name="TextBox 9"/>
          <p:cNvSpPr txBox="1"/>
          <p:nvPr/>
        </p:nvSpPr>
        <p:spPr>
          <a:xfrm>
            <a:off x="3981688" y="257730"/>
            <a:ext cx="1047425" cy="369332"/>
          </a:xfrm>
          <a:prstGeom prst="rect">
            <a:avLst/>
          </a:prstGeom>
          <a:solidFill>
            <a:schemeClr val="bg1">
              <a:lumMod val="85000"/>
            </a:schemeClr>
          </a:solidFill>
        </p:spPr>
        <p:txBody>
          <a:bodyPr wrap="square" rtlCol="0">
            <a:spAutoFit/>
          </a:bodyPr>
          <a:lstStyle/>
          <a:p>
            <a:r>
              <a:rPr lang="en-US" b="1" dirty="0" smtClean="0"/>
              <a:t>Harvest</a:t>
            </a:r>
            <a:endParaRPr lang="en-US" b="1" dirty="0"/>
          </a:p>
        </p:txBody>
      </p:sp>
    </p:spTree>
    <p:extLst>
      <p:ext uri="{BB962C8B-B14F-4D97-AF65-F5344CB8AC3E}">
        <p14:creationId xmlns:p14="http://schemas.microsoft.com/office/powerpoint/2010/main" val="42181521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8"/>
          </p:nvPr>
        </p:nvSpPr>
        <p:spPr/>
        <p:txBody>
          <a:bodyPr/>
          <a:lstStyle/>
          <a:p>
            <a:endParaRPr lang="en-US"/>
          </a:p>
        </p:txBody>
      </p:sp>
      <p:pic>
        <p:nvPicPr>
          <p:cNvPr id="5" name="Picture 4"/>
          <p:cNvPicPr/>
          <p:nvPr/>
        </p:nvPicPr>
        <p:blipFill rotWithShape="1">
          <a:blip r:embed="rId2" cstate="print">
            <a:extLst>
              <a:ext uri="{28A0092B-C50C-407E-A947-70E740481C1C}">
                <a14:useLocalDpi xmlns:a14="http://schemas.microsoft.com/office/drawing/2010/main" val="0"/>
              </a:ext>
            </a:extLst>
          </a:blip>
          <a:srcRect l="6293" t="4320" r="30622" b="57491"/>
          <a:stretch/>
        </p:blipFill>
        <p:spPr bwMode="auto">
          <a:xfrm>
            <a:off x="1476376" y="306289"/>
            <a:ext cx="6315074" cy="5407222"/>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4939645" y="5797560"/>
            <a:ext cx="4044099" cy="230832"/>
          </a:xfrm>
          <a:prstGeom prst="rect">
            <a:avLst/>
          </a:prstGeom>
          <a:noFill/>
        </p:spPr>
        <p:txBody>
          <a:bodyPr wrap="square" rtlCol="0">
            <a:spAutoFit/>
          </a:bodyPr>
          <a:lstStyle/>
          <a:p>
            <a:r>
              <a:rPr lang="en-US" sz="900" dirty="0" smtClean="0"/>
              <a:t>Levels not connected by the same letter are significantly different at </a:t>
            </a:r>
            <a:r>
              <a:rPr lang="el-GR" sz="900" dirty="0" smtClean="0"/>
              <a:t>α</a:t>
            </a:r>
            <a:r>
              <a:rPr lang="en-US" sz="900" dirty="0" smtClean="0"/>
              <a:t> = 0.05</a:t>
            </a:r>
            <a:endParaRPr lang="en-US" sz="900" dirty="0"/>
          </a:p>
        </p:txBody>
      </p:sp>
    </p:spTree>
    <p:extLst>
      <p:ext uri="{BB962C8B-B14F-4D97-AF65-F5344CB8AC3E}">
        <p14:creationId xmlns:p14="http://schemas.microsoft.com/office/powerpoint/2010/main" val="23298822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8"/>
          </p:nvPr>
        </p:nvSpPr>
        <p:spPr/>
        <p:txBody>
          <a:bodyPr/>
          <a:lstStyle/>
          <a:p>
            <a:endParaRPr lang="en-US"/>
          </a:p>
        </p:txBody>
      </p:sp>
      <p:sp>
        <p:nvSpPr>
          <p:cNvPr id="9" name="TextBox 8"/>
          <p:cNvSpPr txBox="1"/>
          <p:nvPr/>
        </p:nvSpPr>
        <p:spPr>
          <a:xfrm>
            <a:off x="4939645" y="5797560"/>
            <a:ext cx="4044099" cy="230832"/>
          </a:xfrm>
          <a:prstGeom prst="rect">
            <a:avLst/>
          </a:prstGeom>
          <a:noFill/>
        </p:spPr>
        <p:txBody>
          <a:bodyPr wrap="square" rtlCol="0">
            <a:spAutoFit/>
          </a:bodyPr>
          <a:lstStyle/>
          <a:p>
            <a:r>
              <a:rPr lang="en-US" sz="900" dirty="0" smtClean="0"/>
              <a:t>Levels not connected by the same letter are significantly different at </a:t>
            </a:r>
            <a:r>
              <a:rPr lang="el-GR" sz="900" dirty="0" smtClean="0"/>
              <a:t>α</a:t>
            </a:r>
            <a:r>
              <a:rPr lang="en-US" sz="900" dirty="0" smtClean="0"/>
              <a:t> = 0.05</a:t>
            </a:r>
            <a:endParaRPr lang="en-US" sz="900" dirty="0"/>
          </a:p>
        </p:txBody>
      </p:sp>
      <p:pic>
        <p:nvPicPr>
          <p:cNvPr id="47" name="Picture 46"/>
          <p:cNvPicPr/>
          <p:nvPr/>
        </p:nvPicPr>
        <p:blipFill rotWithShape="1">
          <a:blip r:embed="rId2" cstate="print">
            <a:extLst>
              <a:ext uri="{28A0092B-C50C-407E-A947-70E740481C1C}">
                <a14:useLocalDpi xmlns:a14="http://schemas.microsoft.com/office/drawing/2010/main" val="0"/>
              </a:ext>
            </a:extLst>
          </a:blip>
          <a:srcRect l="7233" t="4919" r="53179" b="68507"/>
          <a:stretch/>
        </p:blipFill>
        <p:spPr bwMode="auto">
          <a:xfrm>
            <a:off x="394929" y="1238251"/>
            <a:ext cx="3862746" cy="3667124"/>
          </a:xfrm>
          <a:prstGeom prst="rect">
            <a:avLst/>
          </a:prstGeom>
          <a:ln>
            <a:noFill/>
          </a:ln>
          <a:extLst>
            <a:ext uri="{53640926-AAD7-44D8-BBD7-CCE9431645EC}">
              <a14:shadowObscured xmlns:a14="http://schemas.microsoft.com/office/drawing/2010/main"/>
            </a:ext>
          </a:extLst>
        </p:spPr>
      </p:pic>
      <p:pic>
        <p:nvPicPr>
          <p:cNvPr id="48" name="Picture 47"/>
          <p:cNvPicPr/>
          <p:nvPr/>
        </p:nvPicPr>
        <p:blipFill rotWithShape="1">
          <a:blip r:embed="rId2" cstate="print">
            <a:extLst>
              <a:ext uri="{28A0092B-C50C-407E-A947-70E740481C1C}">
                <a14:useLocalDpi xmlns:a14="http://schemas.microsoft.com/office/drawing/2010/main" val="0"/>
              </a:ext>
            </a:extLst>
          </a:blip>
          <a:srcRect l="47602" t="4574" r="6757" b="68507"/>
          <a:stretch/>
        </p:blipFill>
        <p:spPr bwMode="auto">
          <a:xfrm>
            <a:off x="4333875" y="1190625"/>
            <a:ext cx="4453296" cy="37147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163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8"/>
          </p:nvPr>
        </p:nvSpPr>
        <p:spPr/>
        <p:txBody>
          <a:bodyPr/>
          <a:lstStyle/>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789168398"/>
              </p:ext>
            </p:extLst>
          </p:nvPr>
        </p:nvGraphicFramePr>
        <p:xfrm>
          <a:off x="636879" y="1306659"/>
          <a:ext cx="7734102" cy="3512995"/>
        </p:xfrm>
        <a:graphic>
          <a:graphicData uri="http://schemas.openxmlformats.org/drawingml/2006/table">
            <a:tbl>
              <a:tblPr/>
              <a:tblGrid>
                <a:gridCol w="1971156"/>
                <a:gridCol w="1376226"/>
                <a:gridCol w="1087255"/>
                <a:gridCol w="1923239"/>
                <a:gridCol w="1376226"/>
              </a:tblGrid>
              <a:tr h="625079">
                <a:tc>
                  <a:txBody>
                    <a:bodyPr/>
                    <a:lstStyle/>
                    <a:p>
                      <a:pPr algn="ctr" fontAlgn="b"/>
                      <a:r>
                        <a:rPr lang="en-US" sz="2000" b="0" i="0" u="none" strike="noStrike" dirty="0">
                          <a:solidFill>
                            <a:srgbClr val="000000"/>
                          </a:solidFill>
                          <a:effectLst/>
                          <a:latin typeface="+mj-lt"/>
                        </a:rPr>
                        <a:t> </a:t>
                      </a:r>
                    </a:p>
                  </a:txBody>
                  <a:tcPr marL="11723" marR="11723" marT="1172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marL="0" marR="0" indent="457200" algn="ctr">
                        <a:lnSpc>
                          <a:spcPct val="200000"/>
                        </a:lnSpc>
                        <a:spcBef>
                          <a:spcPts val="0"/>
                        </a:spcBef>
                        <a:spcAft>
                          <a:spcPts val="0"/>
                        </a:spcAft>
                      </a:pPr>
                      <a:r>
                        <a:rPr lang="en-US" sz="2000" b="0" i="0" u="none" strike="noStrike" dirty="0" smtClean="0">
                          <a:solidFill>
                            <a:srgbClr val="000000"/>
                          </a:solidFill>
                          <a:effectLst/>
                          <a:latin typeface="+mj-lt"/>
                        </a:rPr>
                        <a:t>Cd concentration </a:t>
                      </a:r>
                      <a:r>
                        <a:rPr lang="en-US" sz="1800" b="0" dirty="0" smtClean="0">
                          <a:effectLst/>
                          <a:latin typeface="+mn-lt"/>
                          <a:ea typeface="Calibri" panose="020F0502020204030204" pitchFamily="34" charset="0"/>
                          <a:cs typeface="Times New Roman" panose="02020603050405020304" pitchFamily="18" charset="0"/>
                        </a:rPr>
                        <a:t>(mg.kg</a:t>
                      </a:r>
                      <a:r>
                        <a:rPr lang="en-US" sz="1800" b="0" dirty="0" smtClean="0">
                          <a:effectLst/>
                          <a:latin typeface="Calibri" panose="020F0502020204030204" pitchFamily="34" charset="0"/>
                          <a:ea typeface="Calibri" panose="020F0502020204030204" pitchFamily="34" charset="0"/>
                          <a:cs typeface="Calibri" panose="020F0502020204030204" pitchFamily="34" charset="0"/>
                        </a:rPr>
                        <a:t>¯¹</a:t>
                      </a:r>
                      <a:r>
                        <a:rPr lang="en-US" sz="1800" b="0" dirty="0" smtClean="0">
                          <a:effectLst/>
                          <a:latin typeface="+mn-lt"/>
                          <a:ea typeface="Calibri" panose="020F0502020204030204" pitchFamily="34" charset="0"/>
                          <a:cs typeface="Times New Roman" panose="02020603050405020304" pitchFamily="18" charset="0"/>
                        </a:rPr>
                        <a:t>)</a:t>
                      </a:r>
                      <a:endParaRPr lang="en-US" sz="2200" b="0" dirty="0">
                        <a:effectLst/>
                        <a:latin typeface="+mn-lt"/>
                        <a:ea typeface="Calibri" panose="020F0502020204030204" pitchFamily="34" charset="0"/>
                        <a:cs typeface="Times New Roman" panose="02020603050405020304" pitchFamily="18" charset="0"/>
                      </a:endParaRPr>
                    </a:p>
                  </a:txBody>
                  <a:tcPr marL="11723" marR="11723" marT="1172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563780">
                <a:tc>
                  <a:txBody>
                    <a:bodyPr/>
                    <a:lstStyle/>
                    <a:p>
                      <a:pPr algn="l" fontAlgn="b"/>
                      <a:r>
                        <a:rPr lang="en-US" sz="2000" b="0" i="0" u="none" strike="noStrike" dirty="0">
                          <a:solidFill>
                            <a:srgbClr val="000000"/>
                          </a:solidFill>
                          <a:effectLst/>
                          <a:latin typeface="+mj-lt"/>
                        </a:rPr>
                        <a:t>Treatment</a:t>
                      </a:r>
                    </a:p>
                  </a:txBody>
                  <a:tcPr marL="11723" marR="11723" marT="1172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mj-lt"/>
                        </a:rPr>
                        <a:t>Flower</a:t>
                      </a:r>
                    </a:p>
                  </a:txBody>
                  <a:tcPr marL="11723" marR="11723" marT="1172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mj-lt"/>
                        </a:rPr>
                        <a:t>Roots</a:t>
                      </a:r>
                    </a:p>
                  </a:txBody>
                  <a:tcPr marL="11723" marR="11723" marT="1172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smtClean="0">
                          <a:solidFill>
                            <a:srgbClr val="000000"/>
                          </a:solidFill>
                          <a:effectLst/>
                          <a:latin typeface="+mj-lt"/>
                        </a:rPr>
                        <a:t>Leaves</a:t>
                      </a:r>
                      <a:endParaRPr lang="en-US" sz="2000" b="0" i="0" u="none" strike="noStrike" dirty="0">
                        <a:solidFill>
                          <a:srgbClr val="000000"/>
                        </a:solidFill>
                        <a:effectLst/>
                        <a:latin typeface="+mj-lt"/>
                      </a:endParaRPr>
                    </a:p>
                  </a:txBody>
                  <a:tcPr marL="11723" marR="11723" marT="1172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mj-lt"/>
                        </a:rPr>
                        <a:t>Stems</a:t>
                      </a:r>
                    </a:p>
                  </a:txBody>
                  <a:tcPr marL="11723" marR="11723" marT="1172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3780">
                <a:tc>
                  <a:txBody>
                    <a:bodyPr/>
                    <a:lstStyle/>
                    <a:p>
                      <a:pPr algn="l" fontAlgn="b"/>
                      <a:r>
                        <a:rPr lang="en-US" sz="2000" b="0" i="0" u="none" strike="noStrike" dirty="0" smtClean="0">
                          <a:solidFill>
                            <a:srgbClr val="000000"/>
                          </a:solidFill>
                          <a:effectLst/>
                          <a:latin typeface="+mj-lt"/>
                        </a:rPr>
                        <a:t>Control</a:t>
                      </a:r>
                      <a:endParaRPr lang="en-US" sz="2000" b="0" i="0" u="none" strike="noStrike" dirty="0">
                        <a:solidFill>
                          <a:srgbClr val="000000"/>
                        </a:solidFill>
                        <a:effectLst/>
                        <a:latin typeface="+mj-lt"/>
                      </a:endParaRPr>
                    </a:p>
                  </a:txBody>
                  <a:tcPr marL="11723" marR="11723" marT="1172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2000" b="0" i="0" u="none" strike="noStrike" dirty="0" smtClean="0">
                          <a:solidFill>
                            <a:srgbClr val="000000"/>
                          </a:solidFill>
                          <a:effectLst/>
                          <a:latin typeface="+mj-lt"/>
                        </a:rPr>
                        <a:t>0.1 C</a:t>
                      </a:r>
                      <a:endParaRPr lang="en-US" sz="2000" b="0" i="0" u="none" strike="noStrike" dirty="0">
                        <a:solidFill>
                          <a:srgbClr val="000000"/>
                        </a:solidFill>
                        <a:effectLst/>
                        <a:latin typeface="+mj-lt"/>
                      </a:endParaRPr>
                    </a:p>
                  </a:txBody>
                  <a:tcPr marL="11723" marR="11723" marT="1172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2000" b="0" i="0" u="none" strike="noStrike" dirty="0" smtClean="0">
                          <a:solidFill>
                            <a:srgbClr val="000000"/>
                          </a:solidFill>
                          <a:effectLst/>
                          <a:latin typeface="+mj-lt"/>
                        </a:rPr>
                        <a:t>3.3 </a:t>
                      </a:r>
                      <a:r>
                        <a:rPr lang="en-US" sz="2000" b="0" i="0" u="none" strike="noStrike" dirty="0" smtClean="0">
                          <a:solidFill>
                            <a:srgbClr val="000000"/>
                          </a:solidFill>
                          <a:effectLst/>
                          <a:latin typeface="+mj-lt"/>
                        </a:rPr>
                        <a:t>C</a:t>
                      </a:r>
                      <a:endParaRPr lang="en-US" sz="2000" b="0" i="0" u="none" strike="noStrike" dirty="0">
                        <a:solidFill>
                          <a:srgbClr val="000000"/>
                        </a:solidFill>
                        <a:effectLst/>
                        <a:latin typeface="+mj-lt"/>
                      </a:endParaRPr>
                    </a:p>
                  </a:txBody>
                  <a:tcPr marL="11723" marR="11723" marT="1172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2000" b="0" i="0" u="none" strike="noStrike" dirty="0" smtClean="0">
                          <a:solidFill>
                            <a:srgbClr val="000000"/>
                          </a:solidFill>
                          <a:effectLst/>
                          <a:latin typeface="+mj-lt"/>
                        </a:rPr>
                        <a:t>0.26 </a:t>
                      </a:r>
                      <a:r>
                        <a:rPr lang="en-US" sz="2000" b="0" i="0" u="none" strike="noStrike" dirty="0" smtClean="0">
                          <a:solidFill>
                            <a:srgbClr val="000000"/>
                          </a:solidFill>
                          <a:effectLst/>
                          <a:latin typeface="+mj-lt"/>
                        </a:rPr>
                        <a:t>D</a:t>
                      </a:r>
                      <a:endParaRPr lang="en-US" sz="2000" b="0" i="0" u="none" strike="noStrike" dirty="0">
                        <a:solidFill>
                          <a:srgbClr val="000000"/>
                        </a:solidFill>
                        <a:effectLst/>
                        <a:latin typeface="+mj-lt"/>
                      </a:endParaRPr>
                    </a:p>
                  </a:txBody>
                  <a:tcPr marL="11723" marR="11723" marT="1172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2000" b="0" i="0" u="none" strike="noStrike" baseline="0" dirty="0" smtClean="0">
                          <a:solidFill>
                            <a:srgbClr val="000000"/>
                          </a:solidFill>
                          <a:effectLst/>
                          <a:latin typeface="+mj-lt"/>
                        </a:rPr>
                        <a:t>0.1 D</a:t>
                      </a:r>
                      <a:endParaRPr lang="en-US" sz="2000" b="0" i="0" u="none" strike="noStrike" dirty="0">
                        <a:solidFill>
                          <a:srgbClr val="000000"/>
                        </a:solidFill>
                        <a:effectLst/>
                        <a:latin typeface="+mj-lt"/>
                      </a:endParaRPr>
                    </a:p>
                  </a:txBody>
                  <a:tcPr marL="11723" marR="11723" marT="11723" marB="0" anchor="ctr">
                    <a:lnL>
                      <a:noFill/>
                    </a:lnL>
                    <a:lnR>
                      <a:noFill/>
                    </a:lnR>
                    <a:lnT w="6350" cap="flat" cmpd="sng" algn="ctr">
                      <a:solidFill>
                        <a:srgbClr val="000000"/>
                      </a:solidFill>
                      <a:prstDash val="solid"/>
                      <a:round/>
                      <a:headEnd type="none" w="med" len="med"/>
                      <a:tailEnd type="none" w="med" len="med"/>
                    </a:lnT>
                    <a:lnB>
                      <a:noFill/>
                    </a:lnB>
                  </a:tcPr>
                </a:tc>
              </a:tr>
              <a:tr h="563780">
                <a:tc>
                  <a:txBody>
                    <a:bodyPr/>
                    <a:lstStyle/>
                    <a:p>
                      <a:pPr algn="l" fontAlgn="b"/>
                      <a:r>
                        <a:rPr lang="en-US" sz="2000" b="0" i="0" u="none" strike="noStrike" dirty="0">
                          <a:solidFill>
                            <a:srgbClr val="000000"/>
                          </a:solidFill>
                          <a:effectLst/>
                          <a:latin typeface="+mj-lt"/>
                        </a:rPr>
                        <a:t>2.5 ppm Cd</a:t>
                      </a:r>
                    </a:p>
                  </a:txBody>
                  <a:tcPr marL="11723" marR="11723" marT="11723" marB="0" anchor="ctr">
                    <a:lnL>
                      <a:noFill/>
                    </a:lnL>
                    <a:lnR>
                      <a:noFill/>
                    </a:lnR>
                    <a:lnT>
                      <a:noFill/>
                    </a:lnT>
                    <a:lnB>
                      <a:noFill/>
                    </a:lnB>
                  </a:tcPr>
                </a:tc>
                <a:tc>
                  <a:txBody>
                    <a:bodyPr/>
                    <a:lstStyle/>
                    <a:p>
                      <a:pPr algn="ctr" fontAlgn="b"/>
                      <a:r>
                        <a:rPr lang="en-US" sz="2000" b="0" i="0" u="none" strike="noStrike" dirty="0" smtClean="0">
                          <a:solidFill>
                            <a:srgbClr val="000000"/>
                          </a:solidFill>
                          <a:effectLst/>
                          <a:latin typeface="+mj-lt"/>
                        </a:rPr>
                        <a:t>8.73 B</a:t>
                      </a:r>
                      <a:endParaRPr lang="en-US" sz="2000" b="0" i="0" u="none" strike="noStrike" dirty="0">
                        <a:solidFill>
                          <a:srgbClr val="000000"/>
                        </a:solidFill>
                        <a:effectLst/>
                        <a:latin typeface="+mj-lt"/>
                      </a:endParaRPr>
                    </a:p>
                  </a:txBody>
                  <a:tcPr marL="11723" marR="11723" marT="11723" marB="0" anchor="ctr">
                    <a:lnL>
                      <a:noFill/>
                    </a:lnL>
                    <a:lnR>
                      <a:noFill/>
                    </a:lnR>
                    <a:lnT>
                      <a:noFill/>
                    </a:lnT>
                    <a:lnB>
                      <a:noFill/>
                    </a:lnB>
                  </a:tcPr>
                </a:tc>
                <a:tc>
                  <a:txBody>
                    <a:bodyPr/>
                    <a:lstStyle/>
                    <a:p>
                      <a:pPr algn="ctr" fontAlgn="b"/>
                      <a:r>
                        <a:rPr lang="en-US" sz="2000" b="0" i="0" u="none" strike="noStrike" dirty="0" smtClean="0">
                          <a:solidFill>
                            <a:srgbClr val="000000"/>
                          </a:solidFill>
                          <a:effectLst/>
                          <a:latin typeface="+mj-lt"/>
                        </a:rPr>
                        <a:t>1628 B</a:t>
                      </a:r>
                      <a:endParaRPr lang="en-US" sz="2000" b="0" i="0" u="none" strike="noStrike" dirty="0">
                        <a:solidFill>
                          <a:srgbClr val="000000"/>
                        </a:solidFill>
                        <a:effectLst/>
                        <a:latin typeface="+mj-lt"/>
                      </a:endParaRPr>
                    </a:p>
                  </a:txBody>
                  <a:tcPr marL="11723" marR="11723" marT="11723" marB="0" anchor="ctr">
                    <a:lnL>
                      <a:noFill/>
                    </a:lnL>
                    <a:lnR>
                      <a:noFill/>
                    </a:lnR>
                    <a:lnT>
                      <a:noFill/>
                    </a:lnT>
                    <a:lnB>
                      <a:noFill/>
                    </a:lnB>
                  </a:tcPr>
                </a:tc>
                <a:tc>
                  <a:txBody>
                    <a:bodyPr/>
                    <a:lstStyle/>
                    <a:p>
                      <a:pPr algn="ctr" fontAlgn="b"/>
                      <a:r>
                        <a:rPr lang="en-US" sz="2000" b="0" i="0" u="none" strike="noStrike" dirty="0" smtClean="0">
                          <a:solidFill>
                            <a:srgbClr val="000000"/>
                          </a:solidFill>
                          <a:effectLst/>
                          <a:latin typeface="+mj-lt"/>
                        </a:rPr>
                        <a:t>11.2 C</a:t>
                      </a:r>
                      <a:endParaRPr lang="en-US" sz="2000" b="0" i="0" u="none" strike="noStrike" dirty="0">
                        <a:solidFill>
                          <a:srgbClr val="000000"/>
                        </a:solidFill>
                        <a:effectLst/>
                        <a:latin typeface="+mj-lt"/>
                      </a:endParaRPr>
                    </a:p>
                  </a:txBody>
                  <a:tcPr marL="11723" marR="11723" marT="11723" marB="0" anchor="ctr">
                    <a:lnL>
                      <a:noFill/>
                    </a:lnL>
                    <a:lnR>
                      <a:noFill/>
                    </a:lnR>
                    <a:lnT>
                      <a:noFill/>
                    </a:lnT>
                    <a:lnB>
                      <a:noFill/>
                    </a:lnB>
                  </a:tcPr>
                </a:tc>
                <a:tc>
                  <a:txBody>
                    <a:bodyPr/>
                    <a:lstStyle/>
                    <a:p>
                      <a:pPr algn="ctr" fontAlgn="b"/>
                      <a:r>
                        <a:rPr lang="en-US" sz="2000" b="0" i="0" u="none" strike="noStrike" dirty="0" smtClean="0">
                          <a:solidFill>
                            <a:srgbClr val="000000"/>
                          </a:solidFill>
                          <a:effectLst/>
                          <a:latin typeface="+mj-lt"/>
                        </a:rPr>
                        <a:t>15.3 </a:t>
                      </a:r>
                      <a:r>
                        <a:rPr lang="en-US" sz="2000" b="0" i="0" u="none" strike="noStrike" dirty="0" smtClean="0">
                          <a:solidFill>
                            <a:srgbClr val="000000"/>
                          </a:solidFill>
                          <a:effectLst/>
                          <a:latin typeface="+mj-lt"/>
                        </a:rPr>
                        <a:t>C</a:t>
                      </a:r>
                      <a:endParaRPr lang="en-US" sz="2000" b="0" i="0" u="none" strike="noStrike" dirty="0">
                        <a:solidFill>
                          <a:srgbClr val="000000"/>
                        </a:solidFill>
                        <a:effectLst/>
                        <a:latin typeface="+mj-lt"/>
                      </a:endParaRPr>
                    </a:p>
                  </a:txBody>
                  <a:tcPr marL="11723" marR="11723" marT="11723" marB="0" anchor="ctr">
                    <a:lnL>
                      <a:noFill/>
                    </a:lnL>
                    <a:lnR>
                      <a:noFill/>
                    </a:lnR>
                    <a:lnT>
                      <a:noFill/>
                    </a:lnT>
                    <a:lnB>
                      <a:noFill/>
                    </a:lnB>
                  </a:tcPr>
                </a:tc>
              </a:tr>
              <a:tr h="632796">
                <a:tc>
                  <a:txBody>
                    <a:bodyPr/>
                    <a:lstStyle/>
                    <a:p>
                      <a:pPr algn="l" fontAlgn="b"/>
                      <a:r>
                        <a:rPr lang="en-US" sz="2000" b="0" i="0" u="none" strike="noStrike" dirty="0">
                          <a:solidFill>
                            <a:srgbClr val="000000"/>
                          </a:solidFill>
                          <a:effectLst/>
                          <a:latin typeface="+mj-lt"/>
                        </a:rPr>
                        <a:t>10 ppm Cd</a:t>
                      </a:r>
                    </a:p>
                  </a:txBody>
                  <a:tcPr marL="11723" marR="11723" marT="11723" marB="0" anchor="ctr">
                    <a:lnL>
                      <a:noFill/>
                    </a:lnL>
                    <a:lnR>
                      <a:noFill/>
                    </a:lnR>
                    <a:lnT>
                      <a:noFill/>
                    </a:lnT>
                    <a:lnB>
                      <a:noFill/>
                    </a:lnB>
                  </a:tcPr>
                </a:tc>
                <a:tc>
                  <a:txBody>
                    <a:bodyPr/>
                    <a:lstStyle/>
                    <a:p>
                      <a:pPr algn="ctr" fontAlgn="b"/>
                      <a:r>
                        <a:rPr lang="en-US" sz="2000" b="0" i="0" u="none" strike="noStrike" dirty="0" smtClean="0">
                          <a:solidFill>
                            <a:srgbClr val="000000"/>
                          </a:solidFill>
                          <a:effectLst/>
                          <a:latin typeface="+mj-lt"/>
                        </a:rPr>
                        <a:t>74.7 A</a:t>
                      </a:r>
                      <a:endParaRPr lang="en-US" sz="2000" b="0" i="0" u="none" strike="noStrike" dirty="0">
                        <a:solidFill>
                          <a:srgbClr val="000000"/>
                        </a:solidFill>
                        <a:effectLst/>
                        <a:latin typeface="+mj-lt"/>
                      </a:endParaRPr>
                    </a:p>
                  </a:txBody>
                  <a:tcPr marL="11723" marR="11723" marT="11723" marB="0" anchor="ctr">
                    <a:lnL>
                      <a:noFill/>
                    </a:lnL>
                    <a:lnR>
                      <a:noFill/>
                    </a:lnR>
                    <a:lnT>
                      <a:noFill/>
                    </a:lnT>
                    <a:lnB>
                      <a:noFill/>
                    </a:lnB>
                  </a:tcPr>
                </a:tc>
                <a:tc>
                  <a:txBody>
                    <a:bodyPr/>
                    <a:lstStyle/>
                    <a:p>
                      <a:pPr algn="ctr" fontAlgn="b"/>
                      <a:r>
                        <a:rPr lang="en-US" sz="2000" b="0" i="0" u="none" strike="noStrike" dirty="0" smtClean="0">
                          <a:solidFill>
                            <a:srgbClr val="000000"/>
                          </a:solidFill>
                          <a:effectLst/>
                          <a:latin typeface="+mj-lt"/>
                        </a:rPr>
                        <a:t>6146 </a:t>
                      </a:r>
                      <a:r>
                        <a:rPr lang="en-US" sz="2000" b="0" i="0" u="none" strike="noStrike" dirty="0" smtClean="0">
                          <a:solidFill>
                            <a:srgbClr val="000000"/>
                          </a:solidFill>
                          <a:effectLst/>
                          <a:latin typeface="+mj-lt"/>
                        </a:rPr>
                        <a:t>A </a:t>
                      </a:r>
                      <a:endParaRPr lang="en-US" sz="2000" b="0" i="0" u="none" strike="noStrike" dirty="0">
                        <a:solidFill>
                          <a:srgbClr val="000000"/>
                        </a:solidFill>
                        <a:effectLst/>
                        <a:latin typeface="+mj-lt"/>
                      </a:endParaRPr>
                    </a:p>
                  </a:txBody>
                  <a:tcPr marL="11723" marR="11723" marT="11723" marB="0" anchor="ctr">
                    <a:lnL>
                      <a:noFill/>
                    </a:lnL>
                    <a:lnR>
                      <a:noFill/>
                    </a:lnR>
                    <a:lnT>
                      <a:noFill/>
                    </a:lnT>
                    <a:lnB>
                      <a:noFill/>
                    </a:lnB>
                  </a:tcPr>
                </a:tc>
                <a:tc>
                  <a:txBody>
                    <a:bodyPr/>
                    <a:lstStyle/>
                    <a:p>
                      <a:pPr algn="ctr" fontAlgn="b"/>
                      <a:r>
                        <a:rPr lang="en-US" sz="2000" b="0" i="0" u="none" strike="noStrike" dirty="0" smtClean="0">
                          <a:solidFill>
                            <a:srgbClr val="000000"/>
                          </a:solidFill>
                          <a:effectLst/>
                          <a:latin typeface="+mj-lt"/>
                        </a:rPr>
                        <a:t>176.3 B </a:t>
                      </a:r>
                      <a:endParaRPr lang="en-US" sz="2000" b="0" i="0" u="none" strike="noStrike" dirty="0">
                        <a:solidFill>
                          <a:srgbClr val="000000"/>
                        </a:solidFill>
                        <a:effectLst/>
                        <a:latin typeface="+mj-lt"/>
                      </a:endParaRPr>
                    </a:p>
                  </a:txBody>
                  <a:tcPr marL="11723" marR="11723" marT="11723" marB="0" anchor="ctr">
                    <a:lnL>
                      <a:noFill/>
                    </a:lnL>
                    <a:lnR>
                      <a:noFill/>
                    </a:lnR>
                    <a:lnT>
                      <a:noFill/>
                    </a:lnT>
                    <a:lnB>
                      <a:noFill/>
                    </a:lnB>
                  </a:tcPr>
                </a:tc>
                <a:tc>
                  <a:txBody>
                    <a:bodyPr/>
                    <a:lstStyle/>
                    <a:p>
                      <a:pPr algn="ctr" fontAlgn="b"/>
                      <a:r>
                        <a:rPr lang="en-US" sz="2000" b="0" i="0" u="none" strike="noStrike" dirty="0" smtClean="0">
                          <a:solidFill>
                            <a:srgbClr val="000000"/>
                          </a:solidFill>
                          <a:effectLst/>
                          <a:latin typeface="+mj-lt"/>
                        </a:rPr>
                        <a:t>147.1 B</a:t>
                      </a:r>
                      <a:endParaRPr lang="en-US" sz="2000" b="0" i="0" u="none" strike="noStrike" dirty="0">
                        <a:solidFill>
                          <a:srgbClr val="000000"/>
                        </a:solidFill>
                        <a:effectLst/>
                        <a:latin typeface="+mj-lt"/>
                      </a:endParaRPr>
                    </a:p>
                  </a:txBody>
                  <a:tcPr marL="11723" marR="11723" marT="11723" marB="0" anchor="ctr">
                    <a:lnL>
                      <a:noFill/>
                    </a:lnL>
                    <a:lnR>
                      <a:noFill/>
                    </a:lnR>
                    <a:lnT>
                      <a:noFill/>
                    </a:lnT>
                    <a:lnB>
                      <a:noFill/>
                    </a:lnB>
                  </a:tcPr>
                </a:tc>
              </a:tr>
              <a:tr h="563780">
                <a:tc>
                  <a:txBody>
                    <a:bodyPr/>
                    <a:lstStyle/>
                    <a:p>
                      <a:pPr algn="l" fontAlgn="b"/>
                      <a:r>
                        <a:rPr lang="en-US" sz="2000" b="0" i="0" u="none" strike="noStrike" dirty="0">
                          <a:solidFill>
                            <a:srgbClr val="000000"/>
                          </a:solidFill>
                          <a:effectLst/>
                          <a:latin typeface="+mj-lt"/>
                        </a:rPr>
                        <a:t>25 ppm Cd</a:t>
                      </a:r>
                    </a:p>
                  </a:txBody>
                  <a:tcPr marL="11723" marR="11723" marT="1172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mj-lt"/>
                        </a:rPr>
                        <a:t> </a:t>
                      </a:r>
                      <a:r>
                        <a:rPr lang="en-US" sz="2000" b="0" i="0" u="none" strike="noStrike" dirty="0" err="1" smtClean="0">
                          <a:solidFill>
                            <a:srgbClr val="000000"/>
                          </a:solidFill>
                          <a:effectLst/>
                          <a:latin typeface="+mj-lt"/>
                        </a:rPr>
                        <a:t>NA</a:t>
                      </a:r>
                      <a:r>
                        <a:rPr lang="en-US" sz="1600" kern="1200" baseline="30000" dirty="0" err="1" smtClean="0">
                          <a:solidFill>
                            <a:schemeClr val="tx1"/>
                          </a:solidFill>
                          <a:effectLst/>
                          <a:latin typeface="+mn-lt"/>
                          <a:ea typeface="+mn-ea"/>
                          <a:cs typeface="+mn-cs"/>
                        </a:rPr>
                        <a:t>i</a:t>
                      </a:r>
                      <a:endParaRPr lang="en-US" sz="2000" b="0" i="0" u="none" strike="noStrike" dirty="0">
                        <a:solidFill>
                          <a:srgbClr val="000000"/>
                        </a:solidFill>
                        <a:effectLst/>
                        <a:latin typeface="+mj-lt"/>
                      </a:endParaRPr>
                    </a:p>
                  </a:txBody>
                  <a:tcPr marL="11723" marR="11723" marT="1172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smtClean="0">
                          <a:solidFill>
                            <a:srgbClr val="000000"/>
                          </a:solidFill>
                          <a:effectLst/>
                          <a:latin typeface="+mj-lt"/>
                        </a:rPr>
                        <a:t>12663 A</a:t>
                      </a:r>
                      <a:endParaRPr lang="en-US" sz="2000" b="0" i="0" u="none" strike="noStrike" dirty="0">
                        <a:solidFill>
                          <a:srgbClr val="000000"/>
                        </a:solidFill>
                        <a:effectLst/>
                        <a:latin typeface="+mj-lt"/>
                      </a:endParaRPr>
                    </a:p>
                  </a:txBody>
                  <a:tcPr marL="11723" marR="11723" marT="1172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smtClean="0">
                          <a:solidFill>
                            <a:srgbClr val="000000"/>
                          </a:solidFill>
                          <a:effectLst/>
                          <a:latin typeface="+mj-lt"/>
                        </a:rPr>
                        <a:t>589.4 A</a:t>
                      </a:r>
                      <a:endParaRPr lang="en-US" sz="2000" b="0" i="0" u="none" strike="noStrike" dirty="0">
                        <a:solidFill>
                          <a:srgbClr val="000000"/>
                        </a:solidFill>
                        <a:effectLst/>
                        <a:latin typeface="+mj-lt"/>
                      </a:endParaRPr>
                    </a:p>
                  </a:txBody>
                  <a:tcPr marL="11723" marR="11723" marT="1172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smtClean="0">
                          <a:solidFill>
                            <a:srgbClr val="000000"/>
                          </a:solidFill>
                          <a:effectLst/>
                          <a:latin typeface="+mj-lt"/>
                        </a:rPr>
                        <a:t>1344 A</a:t>
                      </a:r>
                      <a:endParaRPr lang="en-US" sz="2000" b="0" i="0" u="none" strike="noStrike" dirty="0">
                        <a:solidFill>
                          <a:srgbClr val="000000"/>
                        </a:solidFill>
                        <a:effectLst/>
                        <a:latin typeface="+mj-lt"/>
                      </a:endParaRPr>
                    </a:p>
                  </a:txBody>
                  <a:tcPr marL="11723" marR="11723" marT="11723" marB="0" anchor="ctr">
                    <a:lnL>
                      <a:noFill/>
                    </a:lnL>
                    <a:lnR>
                      <a:noFill/>
                    </a:lnR>
                    <a:lnT>
                      <a:noFill/>
                    </a:lnT>
                    <a:lnB w="6350" cap="flat" cmpd="sng" algn="ctr">
                      <a:solidFill>
                        <a:srgbClr val="000000"/>
                      </a:solidFill>
                      <a:prstDash val="solid"/>
                      <a:round/>
                      <a:headEnd type="none" w="med" len="med"/>
                      <a:tailEnd type="none" w="med" len="med"/>
                    </a:lnB>
                  </a:tcPr>
                </a:tc>
              </a:tr>
            </a:tbl>
          </a:graphicData>
        </a:graphic>
      </p:graphicFrame>
      <p:sp>
        <p:nvSpPr>
          <p:cNvPr id="7" name="TextBox 6"/>
          <p:cNvSpPr txBox="1"/>
          <p:nvPr/>
        </p:nvSpPr>
        <p:spPr>
          <a:xfrm>
            <a:off x="561977" y="707848"/>
            <a:ext cx="7896224" cy="461665"/>
          </a:xfrm>
          <a:prstGeom prst="rect">
            <a:avLst/>
          </a:prstGeom>
          <a:noFill/>
        </p:spPr>
        <p:txBody>
          <a:bodyPr wrap="square" rtlCol="0">
            <a:spAutoFit/>
          </a:bodyPr>
          <a:lstStyle/>
          <a:p>
            <a:r>
              <a:rPr lang="en-US" sz="1200" dirty="0" smtClean="0"/>
              <a:t>Table </a:t>
            </a:r>
            <a:r>
              <a:rPr lang="en-US" sz="1200" dirty="0"/>
              <a:t>3</a:t>
            </a:r>
            <a:r>
              <a:rPr lang="en-US" sz="1200" dirty="0" smtClean="0"/>
              <a:t>. </a:t>
            </a:r>
            <a:r>
              <a:rPr lang="en-US" sz="1200" dirty="0">
                <a:ea typeface="Calibri" panose="020F0502020204030204" pitchFamily="34" charset="0"/>
                <a:cs typeface="Times New Roman" panose="02020603050405020304" pitchFamily="18" charset="0"/>
              </a:rPr>
              <a:t>Average cadmium (Cd) </a:t>
            </a:r>
            <a:r>
              <a:rPr lang="en-US" sz="1200" dirty="0" smtClean="0">
                <a:ea typeface="Calibri" panose="020F0502020204030204" pitchFamily="34" charset="0"/>
                <a:cs typeface="Times New Roman" panose="02020603050405020304" pitchFamily="18" charset="0"/>
              </a:rPr>
              <a:t>concentration </a:t>
            </a:r>
            <a:r>
              <a:rPr lang="en-US" sz="1200" dirty="0">
                <a:ea typeface="Calibri" panose="020F0502020204030204" pitchFamily="34" charset="0"/>
                <a:cs typeface="Times New Roman" panose="02020603050405020304" pitchFamily="18" charset="0"/>
              </a:rPr>
              <a:t>in hemp (</a:t>
            </a:r>
            <a:r>
              <a:rPr lang="en-US" sz="1200" i="1" dirty="0">
                <a:ea typeface="Calibri" panose="020F0502020204030204" pitchFamily="34" charset="0"/>
                <a:cs typeface="Times New Roman" panose="02020603050405020304" pitchFamily="18" charset="0"/>
              </a:rPr>
              <a:t>Cannabis sativa </a:t>
            </a:r>
            <a:r>
              <a:rPr lang="en-US" sz="1200" dirty="0">
                <a:ea typeface="Calibri" panose="020F0502020204030204" pitchFamily="34" charset="0"/>
                <a:cs typeface="Times New Roman" panose="02020603050405020304" pitchFamily="18" charset="0"/>
              </a:rPr>
              <a:t>L.) plant tissues on a dry weight (</a:t>
            </a:r>
            <a:r>
              <a:rPr lang="en-US" sz="1200" dirty="0" err="1">
                <a:ea typeface="Calibri" panose="020F0502020204030204" pitchFamily="34" charset="0"/>
                <a:cs typeface="Times New Roman" panose="02020603050405020304" pitchFamily="18" charset="0"/>
              </a:rPr>
              <a:t>dw</a:t>
            </a:r>
            <a:r>
              <a:rPr lang="en-US" sz="1200" dirty="0">
                <a:ea typeface="Calibri" panose="020F0502020204030204" pitchFamily="34" charset="0"/>
                <a:cs typeface="Times New Roman" panose="02020603050405020304" pitchFamily="18" charset="0"/>
              </a:rPr>
              <a:t>) </a:t>
            </a:r>
            <a:r>
              <a:rPr lang="en-US" sz="1200" dirty="0" smtClean="0">
                <a:ea typeface="Calibri" panose="020F0502020204030204" pitchFamily="34" charset="0"/>
                <a:cs typeface="Times New Roman" panose="02020603050405020304" pitchFamily="18" charset="0"/>
              </a:rPr>
              <a:t>basis in e</a:t>
            </a:r>
            <a:r>
              <a:rPr lang="en-US" sz="1200" dirty="0" smtClean="0"/>
              <a:t>xperiment 1. </a:t>
            </a:r>
            <a:endParaRPr lang="en-US" sz="1200" dirty="0"/>
          </a:p>
        </p:txBody>
      </p:sp>
      <p:sp>
        <p:nvSpPr>
          <p:cNvPr id="2" name="Oval 1"/>
          <p:cNvSpPr/>
          <p:nvPr/>
        </p:nvSpPr>
        <p:spPr>
          <a:xfrm>
            <a:off x="2735686" y="3701769"/>
            <a:ext cx="1066941" cy="50840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735686" y="3092289"/>
            <a:ext cx="1066941" cy="50840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82939" y="4870923"/>
            <a:ext cx="5372433" cy="646331"/>
          </a:xfrm>
          <a:prstGeom prst="rect">
            <a:avLst/>
          </a:prstGeom>
          <a:noFill/>
        </p:spPr>
        <p:txBody>
          <a:bodyPr wrap="none" rtlCol="0">
            <a:spAutoFit/>
          </a:bodyPr>
          <a:lstStyle/>
          <a:p>
            <a:r>
              <a:rPr lang="en-US" sz="1200" baseline="30000" dirty="0" err="1" smtClean="0"/>
              <a:t>i</a:t>
            </a:r>
            <a:r>
              <a:rPr lang="en-US" sz="1200" dirty="0" err="1" smtClean="0"/>
              <a:t>NA</a:t>
            </a:r>
            <a:r>
              <a:rPr lang="en-US" sz="1200" dirty="0" smtClean="0"/>
              <a:t> </a:t>
            </a:r>
            <a:r>
              <a:rPr lang="en-US" sz="1200" dirty="0" smtClean="0"/>
              <a:t>= </a:t>
            </a:r>
            <a:r>
              <a:rPr lang="en-US" sz="1200" dirty="0"/>
              <a:t>not available for sampling due to inability to form floral </a:t>
            </a:r>
            <a:r>
              <a:rPr lang="en-US" sz="1200" dirty="0" smtClean="0"/>
              <a:t>tissue</a:t>
            </a:r>
          </a:p>
          <a:p>
            <a:r>
              <a:rPr lang="en-US" sz="1200" dirty="0"/>
              <a:t>Levels not connected by the same letter are significantly different at </a:t>
            </a:r>
            <a:r>
              <a:rPr lang="el-GR" sz="1200" dirty="0"/>
              <a:t>α</a:t>
            </a:r>
            <a:r>
              <a:rPr lang="en-US" sz="1200" dirty="0"/>
              <a:t> = 0.05</a:t>
            </a:r>
          </a:p>
          <a:p>
            <a:r>
              <a:rPr lang="en-US" sz="1200" dirty="0" smtClean="0"/>
              <a:t> </a:t>
            </a:r>
            <a:endParaRPr lang="en-US" sz="1200" dirty="0"/>
          </a:p>
        </p:txBody>
      </p:sp>
    </p:spTree>
    <p:extLst>
      <p:ext uri="{BB962C8B-B14F-4D97-AF65-F5344CB8AC3E}">
        <p14:creationId xmlns:p14="http://schemas.microsoft.com/office/powerpoint/2010/main" val="120651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8"/>
          </p:nvPr>
        </p:nvSpPr>
        <p:spPr/>
        <p:txBody>
          <a:bodyPr/>
          <a:lstStyle/>
          <a:p>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371138856"/>
              </p:ext>
            </p:extLst>
          </p:nvPr>
        </p:nvGraphicFramePr>
        <p:xfrm>
          <a:off x="561976" y="1124614"/>
          <a:ext cx="7865904" cy="3612006"/>
        </p:xfrm>
        <a:graphic>
          <a:graphicData uri="http://schemas.openxmlformats.org/drawingml/2006/table">
            <a:tbl>
              <a:tblPr/>
              <a:tblGrid>
                <a:gridCol w="1531229"/>
                <a:gridCol w="1636109"/>
                <a:gridCol w="1363422"/>
                <a:gridCol w="1971722"/>
                <a:gridCol w="1363422"/>
              </a:tblGrid>
              <a:tr h="421301">
                <a:tc gridSpan="5">
                  <a:txBody>
                    <a:bodyPr/>
                    <a:lstStyle/>
                    <a:p>
                      <a:pPr algn="ctr" fontAlgn="b"/>
                      <a:r>
                        <a:rPr lang="en-US" sz="1900" b="0" i="0" u="none" strike="noStrike" dirty="0">
                          <a:solidFill>
                            <a:srgbClr val="000000"/>
                          </a:solidFill>
                          <a:effectLst/>
                          <a:latin typeface="+mj-lt"/>
                        </a:rPr>
                        <a:t>Cd </a:t>
                      </a:r>
                      <a:r>
                        <a:rPr lang="en-US" sz="1900" b="0" i="0" u="none" strike="noStrike" dirty="0" smtClean="0">
                          <a:solidFill>
                            <a:srgbClr val="000000"/>
                          </a:solidFill>
                          <a:effectLst/>
                          <a:latin typeface="+mj-lt"/>
                        </a:rPr>
                        <a:t>concentration </a:t>
                      </a:r>
                      <a:r>
                        <a:rPr lang="en-US" sz="1800" b="0" dirty="0" smtClean="0">
                          <a:effectLst/>
                          <a:latin typeface="+mn-lt"/>
                          <a:ea typeface="Calibri" panose="020F0502020204030204" pitchFamily="34" charset="0"/>
                          <a:cs typeface="Times New Roman" panose="02020603050405020304" pitchFamily="18" charset="0"/>
                        </a:rPr>
                        <a:t>(mg.kg</a:t>
                      </a:r>
                      <a:r>
                        <a:rPr lang="en-US" sz="1800" b="0" dirty="0" smtClean="0">
                          <a:effectLst/>
                          <a:latin typeface="Calibri" panose="020F0502020204030204" pitchFamily="34" charset="0"/>
                          <a:ea typeface="Calibri" panose="020F0502020204030204" pitchFamily="34" charset="0"/>
                          <a:cs typeface="Calibri" panose="020F0502020204030204" pitchFamily="34" charset="0"/>
                        </a:rPr>
                        <a:t>¯¹</a:t>
                      </a:r>
                      <a:r>
                        <a:rPr lang="en-US" sz="1800" b="0" dirty="0" smtClean="0">
                          <a:effectLst/>
                          <a:latin typeface="+mn-lt"/>
                          <a:ea typeface="Calibri" panose="020F0502020204030204" pitchFamily="34" charset="0"/>
                          <a:cs typeface="Times New Roman" panose="02020603050405020304" pitchFamily="18" charset="0"/>
                        </a:rPr>
                        <a:t>)</a:t>
                      </a:r>
                      <a:endParaRPr lang="en-US" sz="1900" b="0" i="0" u="none" strike="noStrike" dirty="0">
                        <a:solidFill>
                          <a:srgbClr val="000000"/>
                        </a:solidFill>
                        <a:effectLst/>
                        <a:latin typeface="+mj-lt"/>
                      </a:endParaRPr>
                    </a:p>
                  </a:txBody>
                  <a:tcPr marL="11119" marR="11119" marT="111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707562">
                <a:tc>
                  <a:txBody>
                    <a:bodyPr/>
                    <a:lstStyle/>
                    <a:p>
                      <a:pPr algn="l" fontAlgn="b"/>
                      <a:r>
                        <a:rPr lang="en-US" sz="1900" b="0" i="0" u="none" strike="noStrike" dirty="0">
                          <a:solidFill>
                            <a:srgbClr val="000000"/>
                          </a:solidFill>
                          <a:effectLst/>
                          <a:latin typeface="+mj-lt"/>
                        </a:rPr>
                        <a:t>Treatment</a:t>
                      </a:r>
                    </a:p>
                  </a:txBody>
                  <a:tcPr marL="11119" marR="11119" marT="111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900" b="0" i="0" u="none" strike="noStrike" dirty="0">
                          <a:solidFill>
                            <a:srgbClr val="000000"/>
                          </a:solidFill>
                          <a:effectLst/>
                          <a:latin typeface="+mj-lt"/>
                        </a:rPr>
                        <a:t>Flower</a:t>
                      </a:r>
                    </a:p>
                  </a:txBody>
                  <a:tcPr marL="11119" marR="11119" marT="111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900" b="0" i="0" u="none" strike="noStrike">
                          <a:solidFill>
                            <a:srgbClr val="000000"/>
                          </a:solidFill>
                          <a:effectLst/>
                          <a:latin typeface="+mj-lt"/>
                        </a:rPr>
                        <a:t>Roots</a:t>
                      </a:r>
                    </a:p>
                  </a:txBody>
                  <a:tcPr marL="11119" marR="11119" marT="111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900" b="0" i="0" u="none" strike="noStrike" dirty="0" smtClean="0">
                          <a:solidFill>
                            <a:srgbClr val="000000"/>
                          </a:solidFill>
                          <a:effectLst/>
                          <a:latin typeface="+mj-lt"/>
                        </a:rPr>
                        <a:t>Leaves</a:t>
                      </a:r>
                      <a:endParaRPr lang="en-US" sz="1900" b="0" i="0" u="none" strike="noStrike" dirty="0">
                        <a:solidFill>
                          <a:srgbClr val="000000"/>
                        </a:solidFill>
                        <a:effectLst/>
                        <a:latin typeface="+mj-lt"/>
                      </a:endParaRPr>
                    </a:p>
                  </a:txBody>
                  <a:tcPr marL="11119" marR="11119" marT="111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900" b="0" i="0" u="none" strike="noStrike" dirty="0">
                          <a:solidFill>
                            <a:srgbClr val="000000"/>
                          </a:solidFill>
                          <a:effectLst/>
                          <a:latin typeface="+mj-lt"/>
                        </a:rPr>
                        <a:t>Stems</a:t>
                      </a:r>
                    </a:p>
                  </a:txBody>
                  <a:tcPr marL="11119" marR="11119" marT="111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0457">
                <a:tc>
                  <a:txBody>
                    <a:bodyPr/>
                    <a:lstStyle/>
                    <a:p>
                      <a:pPr algn="l" fontAlgn="b"/>
                      <a:r>
                        <a:rPr lang="en-US" sz="1900" b="0" i="0" u="none" strike="noStrike">
                          <a:solidFill>
                            <a:srgbClr val="000000"/>
                          </a:solidFill>
                          <a:effectLst/>
                          <a:latin typeface="+mj-lt"/>
                        </a:rPr>
                        <a:t>Control</a:t>
                      </a:r>
                    </a:p>
                  </a:txBody>
                  <a:tcPr marL="11119" marR="11119" marT="1111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900" b="0" i="0" u="none" strike="noStrike" dirty="0" smtClean="0">
                          <a:solidFill>
                            <a:srgbClr val="000000"/>
                          </a:solidFill>
                          <a:effectLst/>
                          <a:latin typeface="+mj-lt"/>
                        </a:rPr>
                        <a:t>0.0 C</a:t>
                      </a:r>
                      <a:endParaRPr lang="en-US" sz="1900" b="0" i="0" u="none" strike="noStrike" dirty="0">
                        <a:solidFill>
                          <a:srgbClr val="000000"/>
                        </a:solidFill>
                        <a:effectLst/>
                        <a:latin typeface="+mj-lt"/>
                      </a:endParaRPr>
                    </a:p>
                  </a:txBody>
                  <a:tcPr marL="11119" marR="11119" marT="1111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900" b="0" i="0" u="none" strike="noStrike" dirty="0" smtClean="0">
                          <a:solidFill>
                            <a:srgbClr val="000000"/>
                          </a:solidFill>
                          <a:effectLst/>
                          <a:latin typeface="+mj-lt"/>
                        </a:rPr>
                        <a:t>4.7 </a:t>
                      </a:r>
                      <a:r>
                        <a:rPr lang="en-US" sz="1900" b="0" i="0" u="none" strike="noStrike" dirty="0" smtClean="0">
                          <a:solidFill>
                            <a:srgbClr val="000000"/>
                          </a:solidFill>
                          <a:effectLst/>
                          <a:latin typeface="+mj-lt"/>
                        </a:rPr>
                        <a:t>C</a:t>
                      </a:r>
                      <a:endParaRPr lang="en-US" sz="1900" b="0" i="0" u="none" strike="noStrike" dirty="0">
                        <a:solidFill>
                          <a:srgbClr val="000000"/>
                        </a:solidFill>
                        <a:effectLst/>
                        <a:latin typeface="+mj-lt"/>
                      </a:endParaRPr>
                    </a:p>
                  </a:txBody>
                  <a:tcPr marL="11119" marR="11119" marT="1111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900" b="0" i="0" u="none" strike="noStrike" dirty="0" smtClean="0">
                          <a:solidFill>
                            <a:srgbClr val="000000"/>
                          </a:solidFill>
                          <a:effectLst/>
                          <a:latin typeface="+mj-lt"/>
                        </a:rPr>
                        <a:t>&lt;0.05 D</a:t>
                      </a:r>
                      <a:endParaRPr lang="en-US" sz="1900" b="0" i="0" u="none" strike="noStrike" dirty="0">
                        <a:solidFill>
                          <a:srgbClr val="000000"/>
                        </a:solidFill>
                        <a:effectLst/>
                        <a:latin typeface="+mj-lt"/>
                      </a:endParaRPr>
                    </a:p>
                  </a:txBody>
                  <a:tcPr marL="11119" marR="11119" marT="1111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900" b="0" i="0" u="none" strike="noStrike" dirty="0" smtClean="0">
                          <a:solidFill>
                            <a:srgbClr val="000000"/>
                          </a:solidFill>
                          <a:effectLst/>
                          <a:latin typeface="+mj-lt"/>
                        </a:rPr>
                        <a:t>&lt;0.025 D</a:t>
                      </a:r>
                      <a:endParaRPr lang="en-US" sz="1900" b="0" i="0" u="none" strike="noStrike" dirty="0">
                        <a:solidFill>
                          <a:srgbClr val="000000"/>
                        </a:solidFill>
                        <a:effectLst/>
                        <a:latin typeface="+mj-lt"/>
                      </a:endParaRPr>
                    </a:p>
                  </a:txBody>
                  <a:tcPr marL="11119" marR="11119" marT="11119" marB="0" anchor="b">
                    <a:lnL>
                      <a:noFill/>
                    </a:lnL>
                    <a:lnR>
                      <a:noFill/>
                    </a:lnR>
                    <a:lnT w="6350" cap="flat" cmpd="sng" algn="ctr">
                      <a:solidFill>
                        <a:srgbClr val="000000"/>
                      </a:solidFill>
                      <a:prstDash val="solid"/>
                      <a:round/>
                      <a:headEnd type="none" w="med" len="med"/>
                      <a:tailEnd type="none" w="med" len="med"/>
                    </a:lnT>
                    <a:lnB>
                      <a:noFill/>
                    </a:lnB>
                  </a:tcPr>
                </a:tc>
              </a:tr>
              <a:tr h="707562">
                <a:tc>
                  <a:txBody>
                    <a:bodyPr/>
                    <a:lstStyle/>
                    <a:p>
                      <a:pPr algn="l" fontAlgn="b"/>
                      <a:r>
                        <a:rPr lang="en-US" sz="1900" b="0" i="0" u="none" strike="noStrike">
                          <a:solidFill>
                            <a:srgbClr val="000000"/>
                          </a:solidFill>
                          <a:effectLst/>
                          <a:latin typeface="+mj-lt"/>
                        </a:rPr>
                        <a:t>2.5 ppm Cd</a:t>
                      </a:r>
                    </a:p>
                  </a:txBody>
                  <a:tcPr marL="11119" marR="11119" marT="11119" marB="0" anchor="b">
                    <a:lnL>
                      <a:noFill/>
                    </a:lnL>
                    <a:lnR>
                      <a:noFill/>
                    </a:lnR>
                    <a:lnT>
                      <a:noFill/>
                    </a:lnT>
                    <a:lnB>
                      <a:noFill/>
                    </a:lnB>
                  </a:tcPr>
                </a:tc>
                <a:tc>
                  <a:txBody>
                    <a:bodyPr/>
                    <a:lstStyle/>
                    <a:p>
                      <a:pPr algn="ctr" fontAlgn="b"/>
                      <a:r>
                        <a:rPr lang="en-US" sz="1900" b="0" i="0" u="none" strike="noStrike" dirty="0" smtClean="0">
                          <a:solidFill>
                            <a:srgbClr val="000000"/>
                          </a:solidFill>
                          <a:effectLst/>
                          <a:latin typeface="+mj-lt"/>
                        </a:rPr>
                        <a:t>7.56 B</a:t>
                      </a:r>
                      <a:endParaRPr lang="en-US" sz="1900" b="0" i="0" u="none" strike="noStrike" dirty="0">
                        <a:solidFill>
                          <a:srgbClr val="000000"/>
                        </a:solidFill>
                        <a:effectLst/>
                        <a:latin typeface="+mj-lt"/>
                      </a:endParaRPr>
                    </a:p>
                  </a:txBody>
                  <a:tcPr marL="11119" marR="11119" marT="11119" marB="0" anchor="b">
                    <a:lnL>
                      <a:noFill/>
                    </a:lnL>
                    <a:lnR>
                      <a:noFill/>
                    </a:lnR>
                    <a:lnT>
                      <a:noFill/>
                    </a:lnT>
                    <a:lnB>
                      <a:noFill/>
                    </a:lnB>
                  </a:tcPr>
                </a:tc>
                <a:tc>
                  <a:txBody>
                    <a:bodyPr/>
                    <a:lstStyle/>
                    <a:p>
                      <a:pPr algn="ctr" fontAlgn="b"/>
                      <a:r>
                        <a:rPr lang="en-US" sz="1900" b="0" i="0" u="none" strike="noStrike" dirty="0" smtClean="0">
                          <a:solidFill>
                            <a:srgbClr val="000000"/>
                          </a:solidFill>
                          <a:effectLst/>
                          <a:latin typeface="+mj-lt"/>
                        </a:rPr>
                        <a:t>1983 B</a:t>
                      </a:r>
                      <a:endParaRPr lang="en-US" sz="1900" b="0" i="0" u="none" strike="noStrike" dirty="0">
                        <a:solidFill>
                          <a:srgbClr val="000000"/>
                        </a:solidFill>
                        <a:effectLst/>
                        <a:latin typeface="+mj-lt"/>
                      </a:endParaRPr>
                    </a:p>
                  </a:txBody>
                  <a:tcPr marL="11119" marR="11119" marT="11119" marB="0" anchor="b">
                    <a:lnL>
                      <a:noFill/>
                    </a:lnL>
                    <a:lnR>
                      <a:noFill/>
                    </a:lnR>
                    <a:lnT>
                      <a:noFill/>
                    </a:lnT>
                    <a:lnB>
                      <a:noFill/>
                    </a:lnB>
                  </a:tcPr>
                </a:tc>
                <a:tc>
                  <a:txBody>
                    <a:bodyPr/>
                    <a:lstStyle/>
                    <a:p>
                      <a:pPr algn="ctr" fontAlgn="b"/>
                      <a:r>
                        <a:rPr lang="en-US" sz="1900" b="0" i="0" u="none" strike="noStrike" dirty="0" smtClean="0">
                          <a:solidFill>
                            <a:srgbClr val="000000"/>
                          </a:solidFill>
                          <a:effectLst/>
                          <a:latin typeface="+mj-lt"/>
                        </a:rPr>
                        <a:t>13.2 </a:t>
                      </a:r>
                      <a:r>
                        <a:rPr lang="en-US" sz="1900" b="0" i="0" u="none" strike="noStrike" dirty="0" smtClean="0">
                          <a:solidFill>
                            <a:srgbClr val="000000"/>
                          </a:solidFill>
                          <a:effectLst/>
                          <a:latin typeface="+mj-lt"/>
                        </a:rPr>
                        <a:t>C</a:t>
                      </a:r>
                      <a:endParaRPr lang="en-US" sz="1900" b="0" i="0" u="none" strike="noStrike" dirty="0">
                        <a:solidFill>
                          <a:srgbClr val="000000"/>
                        </a:solidFill>
                        <a:effectLst/>
                        <a:latin typeface="+mj-lt"/>
                      </a:endParaRPr>
                    </a:p>
                  </a:txBody>
                  <a:tcPr marL="11119" marR="11119" marT="11119" marB="0" anchor="b">
                    <a:lnL>
                      <a:noFill/>
                    </a:lnL>
                    <a:lnR>
                      <a:noFill/>
                    </a:lnR>
                    <a:lnT>
                      <a:noFill/>
                    </a:lnT>
                    <a:lnB>
                      <a:noFill/>
                    </a:lnB>
                  </a:tcPr>
                </a:tc>
                <a:tc>
                  <a:txBody>
                    <a:bodyPr/>
                    <a:lstStyle/>
                    <a:p>
                      <a:pPr algn="ctr" fontAlgn="b"/>
                      <a:r>
                        <a:rPr lang="en-US" sz="1900" b="0" i="0" u="none" strike="noStrike" dirty="0" smtClean="0">
                          <a:solidFill>
                            <a:srgbClr val="000000"/>
                          </a:solidFill>
                          <a:effectLst/>
                          <a:latin typeface="+mj-lt"/>
                        </a:rPr>
                        <a:t>5.12 </a:t>
                      </a:r>
                      <a:r>
                        <a:rPr lang="en-US" sz="1900" b="0" i="0" u="none" strike="noStrike" dirty="0" smtClean="0">
                          <a:solidFill>
                            <a:srgbClr val="000000"/>
                          </a:solidFill>
                          <a:effectLst/>
                          <a:latin typeface="+mj-lt"/>
                        </a:rPr>
                        <a:t>C</a:t>
                      </a:r>
                      <a:endParaRPr lang="en-US" sz="1900" b="0" i="0" u="none" strike="noStrike" dirty="0">
                        <a:solidFill>
                          <a:srgbClr val="000000"/>
                        </a:solidFill>
                        <a:effectLst/>
                        <a:latin typeface="+mj-lt"/>
                      </a:endParaRPr>
                    </a:p>
                  </a:txBody>
                  <a:tcPr marL="11119" marR="11119" marT="11119" marB="0" anchor="b">
                    <a:lnL>
                      <a:noFill/>
                    </a:lnL>
                    <a:lnR>
                      <a:noFill/>
                    </a:lnR>
                    <a:lnT>
                      <a:noFill/>
                    </a:lnT>
                    <a:lnB>
                      <a:noFill/>
                    </a:lnB>
                  </a:tcPr>
                </a:tc>
              </a:tr>
              <a:tr h="707562">
                <a:tc>
                  <a:txBody>
                    <a:bodyPr/>
                    <a:lstStyle/>
                    <a:p>
                      <a:pPr algn="l" fontAlgn="b"/>
                      <a:r>
                        <a:rPr lang="en-US" sz="1900" b="0" i="0" u="none" strike="noStrike">
                          <a:solidFill>
                            <a:srgbClr val="000000"/>
                          </a:solidFill>
                          <a:effectLst/>
                          <a:latin typeface="+mj-lt"/>
                        </a:rPr>
                        <a:t>10 ppm Cd</a:t>
                      </a:r>
                    </a:p>
                  </a:txBody>
                  <a:tcPr marL="11119" marR="11119" marT="11119" marB="0" anchor="b">
                    <a:lnL>
                      <a:noFill/>
                    </a:lnL>
                    <a:lnR>
                      <a:noFill/>
                    </a:lnR>
                    <a:lnT>
                      <a:noFill/>
                    </a:lnT>
                    <a:lnB>
                      <a:noFill/>
                    </a:lnB>
                  </a:tcPr>
                </a:tc>
                <a:tc>
                  <a:txBody>
                    <a:bodyPr/>
                    <a:lstStyle/>
                    <a:p>
                      <a:pPr algn="ctr" fontAlgn="b"/>
                      <a:r>
                        <a:rPr lang="en-US" sz="1900" b="0" i="0" u="none" strike="noStrike" dirty="0" smtClean="0">
                          <a:solidFill>
                            <a:srgbClr val="000000"/>
                          </a:solidFill>
                          <a:effectLst/>
                          <a:latin typeface="+mj-lt"/>
                        </a:rPr>
                        <a:t>25.47 A</a:t>
                      </a:r>
                      <a:endParaRPr lang="en-US" sz="1900" b="0" i="0" u="none" strike="noStrike" dirty="0">
                        <a:solidFill>
                          <a:srgbClr val="000000"/>
                        </a:solidFill>
                        <a:effectLst/>
                        <a:latin typeface="+mj-lt"/>
                      </a:endParaRPr>
                    </a:p>
                  </a:txBody>
                  <a:tcPr marL="11119" marR="11119" marT="11119" marB="0" anchor="b">
                    <a:lnL>
                      <a:noFill/>
                    </a:lnL>
                    <a:lnR>
                      <a:noFill/>
                    </a:lnR>
                    <a:lnT>
                      <a:noFill/>
                    </a:lnT>
                    <a:lnB>
                      <a:noFill/>
                    </a:lnB>
                  </a:tcPr>
                </a:tc>
                <a:tc>
                  <a:txBody>
                    <a:bodyPr/>
                    <a:lstStyle/>
                    <a:p>
                      <a:pPr algn="ctr" fontAlgn="b"/>
                      <a:r>
                        <a:rPr lang="en-US" sz="1900" b="0" i="0" u="none" strike="noStrike" dirty="0" smtClean="0">
                          <a:solidFill>
                            <a:srgbClr val="000000"/>
                          </a:solidFill>
                          <a:effectLst/>
                          <a:latin typeface="+mj-lt"/>
                        </a:rPr>
                        <a:t>4782 A</a:t>
                      </a:r>
                      <a:endParaRPr lang="en-US" sz="1900" b="0" i="0" u="none" strike="noStrike" dirty="0">
                        <a:solidFill>
                          <a:srgbClr val="000000"/>
                        </a:solidFill>
                        <a:effectLst/>
                        <a:latin typeface="+mj-lt"/>
                      </a:endParaRPr>
                    </a:p>
                  </a:txBody>
                  <a:tcPr marL="11119" marR="11119" marT="11119" marB="0" anchor="b">
                    <a:lnL>
                      <a:noFill/>
                    </a:lnL>
                    <a:lnR>
                      <a:noFill/>
                    </a:lnR>
                    <a:lnT>
                      <a:noFill/>
                    </a:lnT>
                    <a:lnB>
                      <a:noFill/>
                    </a:lnB>
                  </a:tcPr>
                </a:tc>
                <a:tc>
                  <a:txBody>
                    <a:bodyPr/>
                    <a:lstStyle/>
                    <a:p>
                      <a:pPr algn="ctr" fontAlgn="b"/>
                      <a:r>
                        <a:rPr lang="en-US" sz="1900" b="0" i="0" u="none" strike="noStrike" dirty="0" smtClean="0">
                          <a:solidFill>
                            <a:srgbClr val="000000"/>
                          </a:solidFill>
                          <a:effectLst/>
                          <a:latin typeface="+mj-lt"/>
                        </a:rPr>
                        <a:t>38.9 B</a:t>
                      </a:r>
                      <a:endParaRPr lang="en-US" sz="1900" b="0" i="0" u="none" strike="noStrike" dirty="0">
                        <a:solidFill>
                          <a:srgbClr val="000000"/>
                        </a:solidFill>
                        <a:effectLst/>
                        <a:latin typeface="+mj-lt"/>
                      </a:endParaRPr>
                    </a:p>
                  </a:txBody>
                  <a:tcPr marL="11119" marR="11119" marT="11119" marB="0" anchor="b">
                    <a:lnL>
                      <a:noFill/>
                    </a:lnL>
                    <a:lnR>
                      <a:noFill/>
                    </a:lnR>
                    <a:lnT>
                      <a:noFill/>
                    </a:lnT>
                    <a:lnB>
                      <a:noFill/>
                    </a:lnB>
                  </a:tcPr>
                </a:tc>
                <a:tc>
                  <a:txBody>
                    <a:bodyPr/>
                    <a:lstStyle/>
                    <a:p>
                      <a:pPr algn="ctr" fontAlgn="b"/>
                      <a:r>
                        <a:rPr lang="en-US" sz="1900" b="0" i="0" u="none" strike="noStrike" dirty="0" smtClean="0">
                          <a:solidFill>
                            <a:srgbClr val="000000"/>
                          </a:solidFill>
                          <a:effectLst/>
                          <a:latin typeface="+mj-lt"/>
                        </a:rPr>
                        <a:t>20.67 B</a:t>
                      </a:r>
                      <a:endParaRPr lang="en-US" sz="1900" b="0" i="0" u="none" strike="noStrike" dirty="0">
                        <a:solidFill>
                          <a:srgbClr val="000000"/>
                        </a:solidFill>
                        <a:effectLst/>
                        <a:latin typeface="+mj-lt"/>
                      </a:endParaRPr>
                    </a:p>
                  </a:txBody>
                  <a:tcPr marL="11119" marR="11119" marT="11119" marB="0" anchor="b">
                    <a:lnL>
                      <a:noFill/>
                    </a:lnL>
                    <a:lnR>
                      <a:noFill/>
                    </a:lnR>
                    <a:lnT>
                      <a:noFill/>
                    </a:lnT>
                    <a:lnB>
                      <a:noFill/>
                    </a:lnB>
                  </a:tcPr>
                </a:tc>
              </a:tr>
              <a:tr h="707562">
                <a:tc>
                  <a:txBody>
                    <a:bodyPr/>
                    <a:lstStyle/>
                    <a:p>
                      <a:pPr algn="l" fontAlgn="b"/>
                      <a:r>
                        <a:rPr lang="en-US" sz="1900" b="0" i="0" u="none" strike="noStrike" dirty="0">
                          <a:solidFill>
                            <a:srgbClr val="000000"/>
                          </a:solidFill>
                          <a:effectLst/>
                          <a:latin typeface="+mj-lt"/>
                        </a:rPr>
                        <a:t>25 ppm Cd</a:t>
                      </a:r>
                    </a:p>
                  </a:txBody>
                  <a:tcPr marL="11119" marR="11119" marT="1111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900" b="0" i="0" u="none" strike="noStrike" dirty="0" err="1" smtClean="0">
                          <a:solidFill>
                            <a:srgbClr val="000000"/>
                          </a:solidFill>
                          <a:effectLst/>
                          <a:latin typeface="+mj-lt"/>
                        </a:rPr>
                        <a:t>NA</a:t>
                      </a:r>
                      <a:r>
                        <a:rPr lang="en-US" sz="2200" kern="1200" baseline="30000" dirty="0" err="1" smtClean="0">
                          <a:solidFill>
                            <a:schemeClr val="tx1"/>
                          </a:solidFill>
                          <a:effectLst/>
                          <a:latin typeface="+mn-lt"/>
                          <a:ea typeface="+mn-ea"/>
                          <a:cs typeface="+mn-cs"/>
                        </a:rPr>
                        <a:t>i</a:t>
                      </a:r>
                      <a:r>
                        <a:rPr lang="en-US" sz="1900" b="0" i="0" u="none" strike="noStrike" dirty="0" smtClean="0">
                          <a:solidFill>
                            <a:srgbClr val="000000"/>
                          </a:solidFill>
                          <a:effectLst/>
                          <a:latin typeface="+mj-lt"/>
                        </a:rPr>
                        <a:t> </a:t>
                      </a:r>
                      <a:endParaRPr lang="en-US" sz="1900" b="0" i="0" u="none" strike="noStrike" dirty="0">
                        <a:solidFill>
                          <a:srgbClr val="000000"/>
                        </a:solidFill>
                        <a:effectLst/>
                        <a:latin typeface="+mj-lt"/>
                      </a:endParaRPr>
                    </a:p>
                  </a:txBody>
                  <a:tcPr marL="11119" marR="11119" marT="1111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900" b="0" i="0" u="none" strike="noStrike" dirty="0" smtClean="0">
                          <a:solidFill>
                            <a:srgbClr val="000000"/>
                          </a:solidFill>
                          <a:effectLst/>
                          <a:latin typeface="+mj-lt"/>
                        </a:rPr>
                        <a:t>7436 A</a:t>
                      </a:r>
                      <a:endParaRPr lang="en-US" sz="1900" b="0" i="0" u="none" strike="noStrike" dirty="0">
                        <a:solidFill>
                          <a:srgbClr val="000000"/>
                        </a:solidFill>
                        <a:effectLst/>
                        <a:latin typeface="+mj-lt"/>
                      </a:endParaRPr>
                    </a:p>
                  </a:txBody>
                  <a:tcPr marL="11119" marR="11119" marT="1111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900" b="0" i="0" u="none" strike="noStrike" dirty="0" smtClean="0">
                          <a:solidFill>
                            <a:srgbClr val="000000"/>
                          </a:solidFill>
                          <a:effectLst/>
                          <a:latin typeface="+mj-lt"/>
                        </a:rPr>
                        <a:t>382 A</a:t>
                      </a:r>
                      <a:endParaRPr lang="en-US" sz="1900" b="0" i="0" u="none" strike="noStrike" dirty="0">
                        <a:solidFill>
                          <a:srgbClr val="000000"/>
                        </a:solidFill>
                        <a:effectLst/>
                        <a:latin typeface="+mj-lt"/>
                      </a:endParaRPr>
                    </a:p>
                  </a:txBody>
                  <a:tcPr marL="11119" marR="11119" marT="1111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900" b="0" i="0" u="none" strike="noStrike" dirty="0" smtClean="0">
                          <a:solidFill>
                            <a:srgbClr val="000000"/>
                          </a:solidFill>
                          <a:effectLst/>
                          <a:latin typeface="+mj-lt"/>
                        </a:rPr>
                        <a:t>353.3 A</a:t>
                      </a:r>
                      <a:endParaRPr lang="en-US" sz="1900" b="0" i="0" u="none" strike="noStrike" dirty="0">
                        <a:solidFill>
                          <a:srgbClr val="000000"/>
                        </a:solidFill>
                        <a:effectLst/>
                        <a:latin typeface="+mj-lt"/>
                      </a:endParaRPr>
                    </a:p>
                  </a:txBody>
                  <a:tcPr marL="11119" marR="11119" marT="11119" marB="0" anchor="b">
                    <a:lnL>
                      <a:noFill/>
                    </a:lnL>
                    <a:lnR>
                      <a:noFill/>
                    </a:lnR>
                    <a:lnT>
                      <a:noFill/>
                    </a:lnT>
                    <a:lnB w="6350" cap="flat" cmpd="sng" algn="ctr">
                      <a:solidFill>
                        <a:srgbClr val="000000"/>
                      </a:solidFill>
                      <a:prstDash val="solid"/>
                      <a:round/>
                      <a:headEnd type="none" w="med" len="med"/>
                      <a:tailEnd type="none" w="med" len="med"/>
                    </a:lnB>
                  </a:tcPr>
                </a:tc>
              </a:tr>
            </a:tbl>
          </a:graphicData>
        </a:graphic>
      </p:graphicFrame>
      <p:sp>
        <p:nvSpPr>
          <p:cNvPr id="9" name="Oval 8"/>
          <p:cNvSpPr/>
          <p:nvPr/>
        </p:nvSpPr>
        <p:spPr>
          <a:xfrm>
            <a:off x="2352532" y="3665278"/>
            <a:ext cx="1066941" cy="50840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352533" y="2950404"/>
            <a:ext cx="1066941" cy="50840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42212" y="4811471"/>
            <a:ext cx="5372433" cy="830997"/>
          </a:xfrm>
          <a:prstGeom prst="rect">
            <a:avLst/>
          </a:prstGeom>
          <a:noFill/>
        </p:spPr>
        <p:txBody>
          <a:bodyPr wrap="none" rtlCol="0">
            <a:spAutoFit/>
          </a:bodyPr>
          <a:lstStyle/>
          <a:p>
            <a:r>
              <a:rPr lang="en-US" sz="1200" baseline="30000" dirty="0" err="1" smtClean="0"/>
              <a:t>i</a:t>
            </a:r>
            <a:r>
              <a:rPr lang="en-US" sz="1200" dirty="0" err="1" smtClean="0"/>
              <a:t>NA</a:t>
            </a:r>
            <a:r>
              <a:rPr lang="en-US" sz="1200" dirty="0" smtClean="0"/>
              <a:t> </a:t>
            </a:r>
            <a:r>
              <a:rPr lang="en-US" sz="1200" dirty="0" smtClean="0"/>
              <a:t>= </a:t>
            </a:r>
            <a:r>
              <a:rPr lang="en-US" sz="1200" dirty="0"/>
              <a:t>not available for sampling due to inability to form floral </a:t>
            </a:r>
            <a:r>
              <a:rPr lang="en-US" sz="1200" dirty="0" smtClean="0"/>
              <a:t>tissue</a:t>
            </a:r>
            <a:endParaRPr lang="en-US" sz="1200" dirty="0"/>
          </a:p>
          <a:p>
            <a:r>
              <a:rPr lang="en-US" sz="1200" dirty="0"/>
              <a:t>Levels not connected by the same letter are significantly different at </a:t>
            </a:r>
            <a:r>
              <a:rPr lang="el-GR" sz="1200" dirty="0"/>
              <a:t>α</a:t>
            </a:r>
            <a:r>
              <a:rPr lang="en-US" sz="1200" dirty="0"/>
              <a:t> = 0.05</a:t>
            </a:r>
          </a:p>
          <a:p>
            <a:endParaRPr lang="en-US" sz="1200" dirty="0" smtClean="0"/>
          </a:p>
          <a:p>
            <a:r>
              <a:rPr lang="en-US" sz="1200" dirty="0" smtClean="0"/>
              <a:t> </a:t>
            </a:r>
            <a:endParaRPr lang="en-US" sz="1200" dirty="0"/>
          </a:p>
        </p:txBody>
      </p:sp>
      <p:sp>
        <p:nvSpPr>
          <p:cNvPr id="14" name="TextBox 13"/>
          <p:cNvSpPr txBox="1"/>
          <p:nvPr/>
        </p:nvSpPr>
        <p:spPr>
          <a:xfrm>
            <a:off x="542212" y="588098"/>
            <a:ext cx="8004888" cy="461665"/>
          </a:xfrm>
          <a:prstGeom prst="rect">
            <a:avLst/>
          </a:prstGeom>
          <a:noFill/>
        </p:spPr>
        <p:txBody>
          <a:bodyPr wrap="square" rtlCol="0">
            <a:spAutoFit/>
          </a:bodyPr>
          <a:lstStyle/>
          <a:p>
            <a:r>
              <a:rPr lang="en-US" sz="1200" dirty="0" smtClean="0"/>
              <a:t>Table </a:t>
            </a:r>
            <a:r>
              <a:rPr lang="en-US" sz="1200" dirty="0"/>
              <a:t>4</a:t>
            </a:r>
            <a:r>
              <a:rPr lang="en-US" sz="1200" dirty="0" smtClean="0"/>
              <a:t>. </a:t>
            </a:r>
            <a:r>
              <a:rPr lang="en-US" sz="1200" dirty="0">
                <a:ea typeface="Calibri" panose="020F0502020204030204" pitchFamily="34" charset="0"/>
                <a:cs typeface="Times New Roman" panose="02020603050405020304" pitchFamily="18" charset="0"/>
              </a:rPr>
              <a:t>Average cadmium (Cd) </a:t>
            </a:r>
            <a:r>
              <a:rPr lang="en-US" sz="1200" dirty="0" smtClean="0">
                <a:ea typeface="Calibri" panose="020F0502020204030204" pitchFamily="34" charset="0"/>
                <a:cs typeface="Times New Roman" panose="02020603050405020304" pitchFamily="18" charset="0"/>
              </a:rPr>
              <a:t>concentration </a:t>
            </a:r>
            <a:r>
              <a:rPr lang="en-US" sz="1200" dirty="0">
                <a:ea typeface="Calibri" panose="020F0502020204030204" pitchFamily="34" charset="0"/>
                <a:cs typeface="Times New Roman" panose="02020603050405020304" pitchFamily="18" charset="0"/>
              </a:rPr>
              <a:t>in hemp (</a:t>
            </a:r>
            <a:r>
              <a:rPr lang="en-US" sz="1200" i="1" dirty="0">
                <a:ea typeface="Calibri" panose="020F0502020204030204" pitchFamily="34" charset="0"/>
                <a:cs typeface="Times New Roman" panose="02020603050405020304" pitchFamily="18" charset="0"/>
              </a:rPr>
              <a:t>Cannabis sativa </a:t>
            </a:r>
            <a:r>
              <a:rPr lang="en-US" sz="1200" dirty="0">
                <a:ea typeface="Calibri" panose="020F0502020204030204" pitchFamily="34" charset="0"/>
                <a:cs typeface="Times New Roman" panose="02020603050405020304" pitchFamily="18" charset="0"/>
              </a:rPr>
              <a:t>L.) plant tissues on a dry weight (</a:t>
            </a:r>
            <a:r>
              <a:rPr lang="en-US" sz="1200" dirty="0" err="1">
                <a:ea typeface="Calibri" panose="020F0502020204030204" pitchFamily="34" charset="0"/>
                <a:cs typeface="Times New Roman" panose="02020603050405020304" pitchFamily="18" charset="0"/>
              </a:rPr>
              <a:t>dw</a:t>
            </a:r>
            <a:r>
              <a:rPr lang="en-US" sz="1200" dirty="0">
                <a:ea typeface="Calibri" panose="020F0502020204030204" pitchFamily="34" charset="0"/>
                <a:cs typeface="Times New Roman" panose="02020603050405020304" pitchFamily="18" charset="0"/>
              </a:rPr>
              <a:t>) </a:t>
            </a:r>
            <a:r>
              <a:rPr lang="en-US" sz="1200" dirty="0" smtClean="0">
                <a:ea typeface="Calibri" panose="020F0502020204030204" pitchFamily="34" charset="0"/>
                <a:cs typeface="Times New Roman" panose="02020603050405020304" pitchFamily="18" charset="0"/>
              </a:rPr>
              <a:t>basis in e</a:t>
            </a:r>
            <a:r>
              <a:rPr lang="en-US" sz="1200" dirty="0" smtClean="0"/>
              <a:t>xperiment 2. </a:t>
            </a:r>
            <a:endParaRPr lang="en-US" sz="1200" dirty="0"/>
          </a:p>
        </p:txBody>
      </p:sp>
    </p:spTree>
    <p:extLst>
      <p:ext uri="{BB962C8B-B14F-4D97-AF65-F5344CB8AC3E}">
        <p14:creationId xmlns:p14="http://schemas.microsoft.com/office/powerpoint/2010/main" val="777540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8"/>
          </p:nvPr>
        </p:nvSpPr>
        <p:spPr/>
        <p:txBody>
          <a:bodyPr/>
          <a:lstStyle/>
          <a:p>
            <a:endParaRPr lang="en-US"/>
          </a:p>
        </p:txBody>
      </p:sp>
      <p:sp>
        <p:nvSpPr>
          <p:cNvPr id="7" name="TextBox 6"/>
          <p:cNvSpPr txBox="1"/>
          <p:nvPr/>
        </p:nvSpPr>
        <p:spPr>
          <a:xfrm>
            <a:off x="4962739" y="5816489"/>
            <a:ext cx="4044099" cy="230832"/>
          </a:xfrm>
          <a:prstGeom prst="rect">
            <a:avLst/>
          </a:prstGeom>
          <a:noFill/>
        </p:spPr>
        <p:txBody>
          <a:bodyPr wrap="square" rtlCol="0">
            <a:spAutoFit/>
          </a:bodyPr>
          <a:lstStyle/>
          <a:p>
            <a:r>
              <a:rPr lang="en-US" sz="900" dirty="0" smtClean="0"/>
              <a:t>Levels not connected by the same letter are significantly different at </a:t>
            </a:r>
            <a:r>
              <a:rPr lang="el-GR" sz="900" dirty="0" smtClean="0"/>
              <a:t>α</a:t>
            </a:r>
            <a:r>
              <a:rPr lang="en-US" sz="900" dirty="0" smtClean="0"/>
              <a:t> = 0.05</a:t>
            </a:r>
            <a:endParaRPr lang="en-US" sz="900" dirty="0"/>
          </a:p>
        </p:txBody>
      </p:sp>
      <p:graphicFrame>
        <p:nvGraphicFramePr>
          <p:cNvPr id="5" name="Object 4"/>
          <p:cNvGraphicFramePr>
            <a:graphicFrameLocks noChangeAspect="1"/>
          </p:cNvGraphicFramePr>
          <p:nvPr>
            <p:extLst>
              <p:ext uri="{D42A27DB-BD31-4B8C-83A1-F6EECF244321}">
                <p14:modId xmlns:p14="http://schemas.microsoft.com/office/powerpoint/2010/main" val="1395142118"/>
              </p:ext>
            </p:extLst>
          </p:nvPr>
        </p:nvGraphicFramePr>
        <p:xfrm>
          <a:off x="165369" y="1069229"/>
          <a:ext cx="4400105" cy="4051300"/>
        </p:xfrm>
        <a:graphic>
          <a:graphicData uri="http://schemas.openxmlformats.org/presentationml/2006/ole">
            <mc:AlternateContent xmlns:mc="http://schemas.openxmlformats.org/markup-compatibility/2006">
              <mc:Choice xmlns:v="urn:schemas-microsoft-com:vml" Requires="v">
                <p:oleObj spid="_x0000_s3182" name="SPW 12.0 Graph" r:id="rId3" imgW="5406975" imgH="4979015" progId="SigmaPlotGraphicObject.11">
                  <p:embed/>
                </p:oleObj>
              </mc:Choice>
              <mc:Fallback>
                <p:oleObj name="SPW 12.0 Graph" r:id="rId3" imgW="5406975" imgH="4979015" progId="SigmaPlotGraphicObject.11">
                  <p:embed/>
                  <p:pic>
                    <p:nvPicPr>
                      <p:cNvPr id="0" name=""/>
                      <p:cNvPicPr/>
                      <p:nvPr/>
                    </p:nvPicPr>
                    <p:blipFill>
                      <a:blip r:embed="rId4"/>
                      <a:stretch>
                        <a:fillRect/>
                      </a:stretch>
                    </p:blipFill>
                    <p:spPr>
                      <a:xfrm>
                        <a:off x="165369" y="1069229"/>
                        <a:ext cx="4400105" cy="40513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82019984"/>
              </p:ext>
            </p:extLst>
          </p:nvPr>
        </p:nvGraphicFramePr>
        <p:xfrm>
          <a:off x="4565474" y="1031240"/>
          <a:ext cx="4441364" cy="4089289"/>
        </p:xfrm>
        <a:graphic>
          <a:graphicData uri="http://schemas.openxmlformats.org/presentationml/2006/ole">
            <mc:AlternateContent xmlns:mc="http://schemas.openxmlformats.org/markup-compatibility/2006">
              <mc:Choice xmlns:v="urn:schemas-microsoft-com:vml" Requires="v">
                <p:oleObj spid="_x0000_s3183" name="SPW 12.0 Graph" r:id="rId5" imgW="5406975" imgH="4979015" progId="SigmaPlotGraphicObject.11">
                  <p:embed/>
                </p:oleObj>
              </mc:Choice>
              <mc:Fallback>
                <p:oleObj name="SPW 12.0 Graph" r:id="rId5" imgW="5406975" imgH="4979015" progId="SigmaPlotGraphicObject.11">
                  <p:embed/>
                  <p:pic>
                    <p:nvPicPr>
                      <p:cNvPr id="0" name=""/>
                      <p:cNvPicPr/>
                      <p:nvPr/>
                    </p:nvPicPr>
                    <p:blipFill>
                      <a:blip r:embed="rId6"/>
                      <a:stretch>
                        <a:fillRect/>
                      </a:stretch>
                    </p:blipFill>
                    <p:spPr>
                      <a:xfrm>
                        <a:off x="4565474" y="1031240"/>
                        <a:ext cx="4441364" cy="4089289"/>
                      </a:xfrm>
                      <a:prstGeom prst="rect">
                        <a:avLst/>
                      </a:prstGeom>
                    </p:spPr>
                  </p:pic>
                </p:oleObj>
              </mc:Fallback>
            </mc:AlternateContent>
          </a:graphicData>
        </a:graphic>
      </p:graphicFrame>
      <p:sp>
        <p:nvSpPr>
          <p:cNvPr id="8" name="TextBox 7"/>
          <p:cNvSpPr txBox="1"/>
          <p:nvPr/>
        </p:nvSpPr>
        <p:spPr>
          <a:xfrm>
            <a:off x="5676732" y="1729740"/>
            <a:ext cx="335280" cy="246221"/>
          </a:xfrm>
          <a:prstGeom prst="rect">
            <a:avLst/>
          </a:prstGeom>
          <a:noFill/>
        </p:spPr>
        <p:txBody>
          <a:bodyPr wrap="square" rtlCol="0">
            <a:spAutoFit/>
          </a:bodyPr>
          <a:lstStyle/>
          <a:p>
            <a:r>
              <a:rPr lang="en-US" sz="1000" dirty="0" smtClean="0"/>
              <a:t>A</a:t>
            </a:r>
            <a:endParaRPr lang="en-US" sz="1000" dirty="0"/>
          </a:p>
        </p:txBody>
      </p:sp>
      <p:sp>
        <p:nvSpPr>
          <p:cNvPr id="9" name="TextBox 8"/>
          <p:cNvSpPr txBox="1"/>
          <p:nvPr/>
        </p:nvSpPr>
        <p:spPr>
          <a:xfrm>
            <a:off x="6585049" y="2005250"/>
            <a:ext cx="434340" cy="246221"/>
          </a:xfrm>
          <a:prstGeom prst="rect">
            <a:avLst/>
          </a:prstGeom>
          <a:noFill/>
        </p:spPr>
        <p:txBody>
          <a:bodyPr wrap="square" rtlCol="0">
            <a:spAutoFit/>
          </a:bodyPr>
          <a:lstStyle/>
          <a:p>
            <a:r>
              <a:rPr lang="en-US" sz="1000" dirty="0" smtClean="0"/>
              <a:t>AB</a:t>
            </a:r>
            <a:endParaRPr lang="en-US" sz="1000" dirty="0"/>
          </a:p>
        </p:txBody>
      </p:sp>
      <p:sp>
        <p:nvSpPr>
          <p:cNvPr id="10" name="TextBox 9"/>
          <p:cNvSpPr txBox="1"/>
          <p:nvPr/>
        </p:nvSpPr>
        <p:spPr>
          <a:xfrm>
            <a:off x="7614530" y="2128360"/>
            <a:ext cx="335280" cy="246221"/>
          </a:xfrm>
          <a:prstGeom prst="rect">
            <a:avLst/>
          </a:prstGeom>
          <a:noFill/>
        </p:spPr>
        <p:txBody>
          <a:bodyPr wrap="square" rtlCol="0">
            <a:spAutoFit/>
          </a:bodyPr>
          <a:lstStyle/>
          <a:p>
            <a:r>
              <a:rPr lang="en-US" sz="1000" dirty="0"/>
              <a:t>B</a:t>
            </a:r>
          </a:p>
        </p:txBody>
      </p:sp>
      <p:sp>
        <p:nvSpPr>
          <p:cNvPr id="11" name="TextBox 10"/>
          <p:cNvSpPr txBox="1"/>
          <p:nvPr/>
        </p:nvSpPr>
        <p:spPr>
          <a:xfrm>
            <a:off x="6003685" y="3863340"/>
            <a:ext cx="316230" cy="246221"/>
          </a:xfrm>
          <a:prstGeom prst="rect">
            <a:avLst/>
          </a:prstGeom>
          <a:noFill/>
        </p:spPr>
        <p:txBody>
          <a:bodyPr wrap="square" rtlCol="0">
            <a:spAutoFit/>
          </a:bodyPr>
          <a:lstStyle/>
          <a:p>
            <a:r>
              <a:rPr lang="en-US" sz="1000" dirty="0"/>
              <a:t>a</a:t>
            </a:r>
          </a:p>
        </p:txBody>
      </p:sp>
      <p:sp>
        <p:nvSpPr>
          <p:cNvPr id="12" name="TextBox 11"/>
          <p:cNvSpPr txBox="1"/>
          <p:nvPr/>
        </p:nvSpPr>
        <p:spPr>
          <a:xfrm>
            <a:off x="6876915" y="3863340"/>
            <a:ext cx="413504" cy="246221"/>
          </a:xfrm>
          <a:prstGeom prst="rect">
            <a:avLst/>
          </a:prstGeom>
          <a:noFill/>
        </p:spPr>
        <p:txBody>
          <a:bodyPr wrap="square" rtlCol="0">
            <a:spAutoFit/>
          </a:bodyPr>
          <a:lstStyle/>
          <a:p>
            <a:r>
              <a:rPr lang="en-US" sz="1000" dirty="0" smtClean="0"/>
              <a:t>ab</a:t>
            </a:r>
            <a:endParaRPr lang="en-US" sz="1000" dirty="0"/>
          </a:p>
        </p:txBody>
      </p:sp>
      <p:sp>
        <p:nvSpPr>
          <p:cNvPr id="13" name="TextBox 12"/>
          <p:cNvSpPr txBox="1"/>
          <p:nvPr/>
        </p:nvSpPr>
        <p:spPr>
          <a:xfrm>
            <a:off x="7843974" y="3862220"/>
            <a:ext cx="316230" cy="246221"/>
          </a:xfrm>
          <a:prstGeom prst="rect">
            <a:avLst/>
          </a:prstGeom>
          <a:noFill/>
        </p:spPr>
        <p:txBody>
          <a:bodyPr wrap="square" rtlCol="0">
            <a:spAutoFit/>
          </a:bodyPr>
          <a:lstStyle/>
          <a:p>
            <a:r>
              <a:rPr lang="en-US" sz="1000" dirty="0" smtClean="0"/>
              <a:t>b</a:t>
            </a:r>
            <a:endParaRPr lang="en-US" sz="1000" dirty="0"/>
          </a:p>
        </p:txBody>
      </p:sp>
      <p:sp>
        <p:nvSpPr>
          <p:cNvPr id="14" name="TextBox 13"/>
          <p:cNvSpPr txBox="1"/>
          <p:nvPr/>
        </p:nvSpPr>
        <p:spPr>
          <a:xfrm>
            <a:off x="1594101" y="3926821"/>
            <a:ext cx="384810" cy="246221"/>
          </a:xfrm>
          <a:prstGeom prst="rect">
            <a:avLst/>
          </a:prstGeom>
          <a:noFill/>
        </p:spPr>
        <p:txBody>
          <a:bodyPr wrap="square" rtlCol="0">
            <a:spAutoFit/>
          </a:bodyPr>
          <a:lstStyle/>
          <a:p>
            <a:r>
              <a:rPr lang="en-US" sz="1000" dirty="0"/>
              <a:t>a</a:t>
            </a:r>
          </a:p>
        </p:txBody>
      </p:sp>
      <p:sp>
        <p:nvSpPr>
          <p:cNvPr id="15" name="TextBox 14"/>
          <p:cNvSpPr txBox="1"/>
          <p:nvPr/>
        </p:nvSpPr>
        <p:spPr>
          <a:xfrm>
            <a:off x="2505612" y="3926821"/>
            <a:ext cx="316230" cy="246221"/>
          </a:xfrm>
          <a:prstGeom prst="rect">
            <a:avLst/>
          </a:prstGeom>
          <a:noFill/>
        </p:spPr>
        <p:txBody>
          <a:bodyPr wrap="square" rtlCol="0">
            <a:spAutoFit/>
          </a:bodyPr>
          <a:lstStyle/>
          <a:p>
            <a:r>
              <a:rPr lang="en-US" sz="1000" dirty="0"/>
              <a:t>a</a:t>
            </a:r>
          </a:p>
        </p:txBody>
      </p:sp>
      <p:sp>
        <p:nvSpPr>
          <p:cNvPr id="16" name="TextBox 15"/>
          <p:cNvSpPr txBox="1"/>
          <p:nvPr/>
        </p:nvSpPr>
        <p:spPr>
          <a:xfrm>
            <a:off x="3425756" y="3926820"/>
            <a:ext cx="316230" cy="246221"/>
          </a:xfrm>
          <a:prstGeom prst="rect">
            <a:avLst/>
          </a:prstGeom>
          <a:noFill/>
        </p:spPr>
        <p:txBody>
          <a:bodyPr wrap="square" rtlCol="0">
            <a:spAutoFit/>
          </a:bodyPr>
          <a:lstStyle/>
          <a:p>
            <a:r>
              <a:rPr lang="en-US" sz="1000" dirty="0"/>
              <a:t>a</a:t>
            </a:r>
          </a:p>
        </p:txBody>
      </p:sp>
      <p:sp>
        <p:nvSpPr>
          <p:cNvPr id="17" name="TextBox 16"/>
          <p:cNvSpPr txBox="1"/>
          <p:nvPr/>
        </p:nvSpPr>
        <p:spPr>
          <a:xfrm>
            <a:off x="1296247" y="2733113"/>
            <a:ext cx="335280" cy="246221"/>
          </a:xfrm>
          <a:prstGeom prst="rect">
            <a:avLst/>
          </a:prstGeom>
          <a:noFill/>
        </p:spPr>
        <p:txBody>
          <a:bodyPr wrap="square" rtlCol="0">
            <a:spAutoFit/>
          </a:bodyPr>
          <a:lstStyle/>
          <a:p>
            <a:r>
              <a:rPr lang="en-US" sz="1000" dirty="0" smtClean="0"/>
              <a:t>A</a:t>
            </a:r>
            <a:endParaRPr lang="en-US" sz="1000" dirty="0"/>
          </a:p>
        </p:txBody>
      </p:sp>
      <p:sp>
        <p:nvSpPr>
          <p:cNvPr id="18" name="TextBox 17"/>
          <p:cNvSpPr txBox="1"/>
          <p:nvPr/>
        </p:nvSpPr>
        <p:spPr>
          <a:xfrm>
            <a:off x="2210911" y="2773593"/>
            <a:ext cx="335280" cy="246221"/>
          </a:xfrm>
          <a:prstGeom prst="rect">
            <a:avLst/>
          </a:prstGeom>
          <a:noFill/>
        </p:spPr>
        <p:txBody>
          <a:bodyPr wrap="square" rtlCol="0">
            <a:spAutoFit/>
          </a:bodyPr>
          <a:lstStyle/>
          <a:p>
            <a:r>
              <a:rPr lang="en-US" sz="1000" dirty="0" smtClean="0"/>
              <a:t>A</a:t>
            </a:r>
            <a:endParaRPr lang="en-US" sz="1000" dirty="0"/>
          </a:p>
        </p:txBody>
      </p:sp>
      <p:sp>
        <p:nvSpPr>
          <p:cNvPr id="19" name="TextBox 18"/>
          <p:cNvSpPr txBox="1"/>
          <p:nvPr/>
        </p:nvSpPr>
        <p:spPr>
          <a:xfrm>
            <a:off x="3166966" y="2773593"/>
            <a:ext cx="335280" cy="246221"/>
          </a:xfrm>
          <a:prstGeom prst="rect">
            <a:avLst/>
          </a:prstGeom>
          <a:noFill/>
        </p:spPr>
        <p:txBody>
          <a:bodyPr wrap="square" rtlCol="0">
            <a:spAutoFit/>
          </a:bodyPr>
          <a:lstStyle/>
          <a:p>
            <a:r>
              <a:rPr lang="en-US" sz="1000" dirty="0" smtClean="0"/>
              <a:t>A</a:t>
            </a:r>
            <a:endParaRPr lang="en-US" sz="1000" dirty="0"/>
          </a:p>
        </p:txBody>
      </p:sp>
    </p:spTree>
    <p:extLst>
      <p:ext uri="{BB962C8B-B14F-4D97-AF65-F5344CB8AC3E}">
        <p14:creationId xmlns:p14="http://schemas.microsoft.com/office/powerpoint/2010/main" val="31777208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8787" y="467554"/>
            <a:ext cx="4265613" cy="716961"/>
          </a:xfrm>
        </p:spPr>
        <p:txBody>
          <a:bodyPr>
            <a:normAutofit/>
          </a:bodyPr>
          <a:lstStyle/>
          <a:p>
            <a:r>
              <a:rPr lang="en-US" sz="2800" dirty="0" smtClean="0"/>
              <a:t>Conclusions</a:t>
            </a:r>
            <a:endParaRPr lang="en-US" sz="3200" dirty="0"/>
          </a:p>
        </p:txBody>
      </p:sp>
      <p:sp>
        <p:nvSpPr>
          <p:cNvPr id="3" name="Text Placeholder 2"/>
          <p:cNvSpPr>
            <a:spLocks noGrp="1"/>
          </p:cNvSpPr>
          <p:nvPr>
            <p:ph type="body" sz="quarter" idx="16"/>
          </p:nvPr>
        </p:nvSpPr>
        <p:spPr>
          <a:xfrm>
            <a:off x="295275" y="1109369"/>
            <a:ext cx="8251825" cy="4862806"/>
          </a:xfrm>
        </p:spPr>
        <p:txBody>
          <a:bodyPr>
            <a:normAutofit/>
          </a:bodyPr>
          <a:lstStyle/>
          <a:p>
            <a:pPr marL="285750" indent="-285750">
              <a:buFont typeface="Arial" panose="020B0604020202020204" pitchFamily="34" charset="0"/>
              <a:buChar char="•"/>
            </a:pPr>
            <a:r>
              <a:rPr lang="en-US" sz="1700" dirty="0" smtClean="0"/>
              <a:t>Our </a:t>
            </a:r>
            <a:r>
              <a:rPr lang="en-US" sz="1700" dirty="0"/>
              <a:t>findings indicate the ability of </a:t>
            </a:r>
            <a:r>
              <a:rPr lang="en-US" sz="1700" i="1" dirty="0"/>
              <a:t>C. sativa </a:t>
            </a:r>
            <a:r>
              <a:rPr lang="en-US" sz="1700" dirty="0"/>
              <a:t>to tolerate Cd exposure of 2.5 and 10 </a:t>
            </a:r>
            <a:r>
              <a:rPr lang="en-US" sz="1700" dirty="0" smtClean="0"/>
              <a:t>ppm</a:t>
            </a:r>
            <a:r>
              <a:rPr lang="en-US" sz="1700" baseline="30000" dirty="0" smtClean="0"/>
              <a:t> </a:t>
            </a:r>
            <a:r>
              <a:rPr lang="en-US" sz="1700" dirty="0"/>
              <a:t>Cd in a hydroponic solution. </a:t>
            </a:r>
            <a:endParaRPr lang="en-US" sz="1700" dirty="0" smtClean="0"/>
          </a:p>
          <a:p>
            <a:endParaRPr lang="en-US" sz="1700" dirty="0" smtClean="0"/>
          </a:p>
          <a:p>
            <a:pPr marL="285750" indent="-285750">
              <a:buFont typeface="Arial" panose="020B0604020202020204" pitchFamily="34" charset="0"/>
              <a:buChar char="•"/>
            </a:pPr>
            <a:r>
              <a:rPr lang="en-US" sz="1700" dirty="0" smtClean="0"/>
              <a:t>Concentrations </a:t>
            </a:r>
            <a:r>
              <a:rPr lang="en-US" sz="1700" dirty="0"/>
              <a:t>of 25 </a:t>
            </a:r>
            <a:r>
              <a:rPr lang="en-US" sz="1700" dirty="0" smtClean="0"/>
              <a:t>ppm</a:t>
            </a:r>
            <a:r>
              <a:rPr lang="en-US" sz="1700" baseline="30000" dirty="0" smtClean="0"/>
              <a:t> </a:t>
            </a:r>
            <a:r>
              <a:rPr lang="en-US" sz="1700" dirty="0"/>
              <a:t>Cd severely restricted growth, reduced </a:t>
            </a:r>
            <a:r>
              <a:rPr lang="en-US" sz="1700" dirty="0" err="1" smtClean="0"/>
              <a:t>F</a:t>
            </a:r>
            <a:r>
              <a:rPr lang="en-US" sz="1700" baseline="-25000" dirty="0" err="1" smtClean="0"/>
              <a:t>v</a:t>
            </a:r>
            <a:r>
              <a:rPr lang="en-US" sz="1700" dirty="0" smtClean="0"/>
              <a:t>/</a:t>
            </a:r>
            <a:r>
              <a:rPr lang="en-US" sz="1700" dirty="0" err="1" smtClean="0"/>
              <a:t>F</a:t>
            </a:r>
            <a:r>
              <a:rPr lang="en-US" sz="1700" baseline="-25000" dirty="0" err="1" smtClean="0"/>
              <a:t>m</a:t>
            </a:r>
            <a:r>
              <a:rPr lang="en-US" sz="1700" dirty="0" smtClean="0"/>
              <a:t>, and </a:t>
            </a:r>
            <a:r>
              <a:rPr lang="en-US" sz="1700" dirty="0"/>
              <a:t>caused premature death. </a:t>
            </a:r>
            <a:endParaRPr lang="en-US" sz="1700" dirty="0" smtClean="0"/>
          </a:p>
          <a:p>
            <a:pPr marL="285750" indent="-285750">
              <a:buFont typeface="Arial" panose="020B0604020202020204" pitchFamily="34" charset="0"/>
              <a:buChar char="•"/>
            </a:pPr>
            <a:endParaRPr lang="en-US" sz="1700" dirty="0" smtClean="0"/>
          </a:p>
          <a:p>
            <a:pPr marL="285750" indent="-285750">
              <a:buFont typeface="Arial" panose="020B0604020202020204" pitchFamily="34" charset="0"/>
              <a:buChar char="•"/>
            </a:pPr>
            <a:r>
              <a:rPr lang="en-US" sz="1700" dirty="0" smtClean="0"/>
              <a:t>As </a:t>
            </a:r>
            <a:r>
              <a:rPr lang="en-US" sz="1700" dirty="0"/>
              <a:t>expected, Cd concentration was the highest in the roots, but there were significant concentrations of Cd in leaves, stems, and flowers, with increasing Cd in solution. </a:t>
            </a:r>
            <a:endParaRPr lang="en-US" sz="1700" dirty="0" smtClean="0"/>
          </a:p>
          <a:p>
            <a:pPr marL="285750" indent="-285750">
              <a:buFont typeface="Arial" panose="020B0604020202020204" pitchFamily="34" charset="0"/>
              <a:buChar char="•"/>
            </a:pPr>
            <a:endParaRPr lang="en-US" sz="1700" dirty="0"/>
          </a:p>
          <a:p>
            <a:pPr marL="285750" indent="-285750">
              <a:buFont typeface="Arial" panose="020B0604020202020204" pitchFamily="34" charset="0"/>
              <a:buChar char="•"/>
            </a:pPr>
            <a:r>
              <a:rPr lang="en-US" sz="1700" dirty="0"/>
              <a:t>Plant biomass and total CBD and THC in flowers were not significantly different between plants in the control treatment and plants exposed to up to 10 </a:t>
            </a:r>
            <a:r>
              <a:rPr lang="en-US" sz="1700" dirty="0" smtClean="0"/>
              <a:t>ppm</a:t>
            </a:r>
            <a:r>
              <a:rPr lang="en-US" sz="1700" baseline="30000" dirty="0" smtClean="0"/>
              <a:t> </a:t>
            </a:r>
            <a:r>
              <a:rPr lang="en-US" sz="1700" dirty="0"/>
              <a:t>Cd. </a:t>
            </a:r>
            <a:endParaRPr lang="en-US" sz="1700" dirty="0" smtClean="0"/>
          </a:p>
          <a:p>
            <a:pPr marL="285750" indent="-285750">
              <a:buFont typeface="Arial" panose="020B0604020202020204" pitchFamily="34" charset="0"/>
              <a:buChar char="•"/>
            </a:pPr>
            <a:endParaRPr lang="en-US" sz="1700" dirty="0" smtClean="0"/>
          </a:p>
          <a:p>
            <a:pPr marL="285750" indent="-285750">
              <a:buFont typeface="Arial" panose="020B0604020202020204" pitchFamily="34" charset="0"/>
              <a:buChar char="•"/>
            </a:pPr>
            <a:r>
              <a:rPr lang="en-US" sz="1700" dirty="0"/>
              <a:t>While Cd availability to plants used in this study is greater than what would be encountered on agricultural soils, our results show that hemp plants have the potential to accumulate Cd in floral tissue. Therefore, heavy metal testing in </a:t>
            </a:r>
            <a:r>
              <a:rPr lang="en-US" sz="1700" i="1" dirty="0"/>
              <a:t>C. sativa</a:t>
            </a:r>
            <a:r>
              <a:rPr lang="en-US" sz="1700" dirty="0"/>
              <a:t> consumer products should be of special concern.</a:t>
            </a:r>
          </a:p>
        </p:txBody>
      </p:sp>
      <p:sp>
        <p:nvSpPr>
          <p:cNvPr id="4" name="Text Placeholder 3"/>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48264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598388" y="-1351019"/>
            <a:ext cx="5947215" cy="8915398"/>
          </a:xfrm>
          <a:prstGeom prst="rect">
            <a:avLst/>
          </a:prstGeom>
        </p:spPr>
      </p:pic>
      <p:sp>
        <p:nvSpPr>
          <p:cNvPr id="2" name="Text Placeholder 1"/>
          <p:cNvSpPr>
            <a:spLocks noGrp="1"/>
          </p:cNvSpPr>
          <p:nvPr>
            <p:ph type="body" sz="quarter" idx="10"/>
          </p:nvPr>
        </p:nvSpPr>
        <p:spPr>
          <a:xfrm>
            <a:off x="1726282" y="2459053"/>
            <a:ext cx="5419235" cy="813204"/>
          </a:xfrm>
        </p:spPr>
        <p:txBody>
          <a:bodyPr>
            <a:noAutofit/>
          </a:bodyPr>
          <a:lstStyle/>
          <a:p>
            <a:r>
              <a:rPr lang="en-US" sz="6000" dirty="0" smtClean="0">
                <a:ln w="6600">
                  <a:solidFill>
                    <a:schemeClr val="accent2"/>
                  </a:solidFill>
                  <a:prstDash val="solid"/>
                </a:ln>
                <a:solidFill>
                  <a:srgbClr val="FFFFFF"/>
                </a:solidFill>
                <a:effectLst>
                  <a:outerShdw dist="38100" dir="2700000" algn="tl" rotWithShape="0">
                    <a:schemeClr val="accent2"/>
                  </a:outerShdw>
                </a:effectLst>
              </a:rPr>
              <a:t>Thank you!</a:t>
            </a:r>
            <a:endParaRPr lang="en-US" sz="600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3" name="Text Placeholder 2"/>
          <p:cNvSpPr>
            <a:spLocks noGrp="1"/>
          </p:cNvSpPr>
          <p:nvPr>
            <p:ph type="body" sz="quarter" idx="11"/>
          </p:nvPr>
        </p:nvSpPr>
        <p:spPr>
          <a:xfrm>
            <a:off x="2362600" y="3702189"/>
            <a:ext cx="4418793" cy="1126314"/>
          </a:xfrm>
        </p:spPr>
        <p:txBody>
          <a:bodyPr>
            <a:noAutofit/>
          </a:bodyPr>
          <a:lstStyle/>
          <a:p>
            <a:r>
              <a:rPr lang="en-US" sz="25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Amanda Olbrick Marabesi</a:t>
            </a:r>
            <a:br>
              <a:rPr lang="en-US" sz="25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br>
            <a:r>
              <a:rPr lang="en-US" sz="2500" b="1"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rPr>
              <a:t>aom@uga.edu</a:t>
            </a:r>
            <a:r>
              <a:rPr lang="en-US" sz="25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
            </a:r>
            <a:br>
              <a:rPr lang="en-US" sz="25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br>
            <a:r>
              <a:rPr lang="en-US" sz="25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(706) 363-5630</a:t>
            </a:r>
          </a:p>
        </p:txBody>
      </p:sp>
    </p:spTree>
    <p:extLst>
      <p:ext uri="{BB962C8B-B14F-4D97-AF65-F5344CB8AC3E}">
        <p14:creationId xmlns:p14="http://schemas.microsoft.com/office/powerpoint/2010/main" val="813747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508000" y="381855"/>
            <a:ext cx="8251825" cy="716961"/>
          </a:xfrm>
        </p:spPr>
        <p:txBody>
          <a:bodyPr>
            <a:normAutofit/>
          </a:bodyPr>
          <a:lstStyle/>
          <a:p>
            <a:r>
              <a:rPr lang="en-US" sz="3200" dirty="0" smtClean="0"/>
              <a:t>Cadmium</a:t>
            </a:r>
            <a:endParaRPr lang="en-US" sz="3200" dirty="0"/>
          </a:p>
        </p:txBody>
      </p:sp>
      <p:sp>
        <p:nvSpPr>
          <p:cNvPr id="3" name="Text Placeholder 2"/>
          <p:cNvSpPr>
            <a:spLocks noGrp="1"/>
          </p:cNvSpPr>
          <p:nvPr>
            <p:ph type="body" sz="quarter" idx="16"/>
          </p:nvPr>
        </p:nvSpPr>
        <p:spPr>
          <a:xfrm>
            <a:off x="295275" y="1098816"/>
            <a:ext cx="8251825" cy="4740009"/>
          </a:xfrm>
        </p:spPr>
        <p:txBody>
          <a:bodyPr>
            <a:noAutofit/>
          </a:bodyPr>
          <a:lstStyle/>
          <a:p>
            <a:pPr marL="342900" indent="-342900">
              <a:buFont typeface="Arial" panose="020B0604020202020204" pitchFamily="34" charset="0"/>
              <a:buChar char="•"/>
            </a:pPr>
            <a:r>
              <a:rPr lang="en-US" sz="1900" dirty="0" smtClean="0"/>
              <a:t>Humans can be exposed to heavy metals via water, food, </a:t>
            </a:r>
            <a:r>
              <a:rPr lang="en-US" sz="1900" dirty="0"/>
              <a:t>cosmetics, medicinal products, </a:t>
            </a:r>
            <a:r>
              <a:rPr lang="en-US" sz="1900" dirty="0" smtClean="0"/>
              <a:t>and smoking</a:t>
            </a:r>
            <a:r>
              <a:rPr lang="en-US" sz="1900" dirty="0"/>
              <a:t>.</a:t>
            </a:r>
            <a:r>
              <a:rPr lang="en-US" sz="1900" dirty="0" smtClean="0"/>
              <a:t>  </a:t>
            </a:r>
            <a:br>
              <a:rPr lang="en-US" sz="1900" dirty="0" smtClean="0"/>
            </a:br>
            <a:endParaRPr lang="en-US" sz="1900" dirty="0" smtClean="0"/>
          </a:p>
          <a:p>
            <a:pPr marL="342900" indent="-342900">
              <a:buFont typeface="Arial" panose="020B0604020202020204" pitchFamily="34" charset="0"/>
              <a:buChar char="•"/>
            </a:pPr>
            <a:r>
              <a:rPr lang="en-US" sz="1900" dirty="0" smtClean="0"/>
              <a:t>Cadmium (Cd) </a:t>
            </a:r>
            <a:r>
              <a:rPr lang="en-US" sz="1900" dirty="0" smtClean="0">
                <a:sym typeface="Wingdings" panose="05000000000000000000" pitchFamily="2" charset="2"/>
              </a:rPr>
              <a:t></a:t>
            </a:r>
            <a:r>
              <a:rPr lang="en-US" sz="1900" dirty="0"/>
              <a:t> has been associated with smoking tobacco (Cd </a:t>
            </a:r>
            <a:r>
              <a:rPr lang="en-US" sz="1900" dirty="0" smtClean="0"/>
              <a:t>hyperaccumulator)</a:t>
            </a:r>
          </a:p>
          <a:p>
            <a:pPr marL="342900" indent="-342900">
              <a:buFont typeface="Arial" panose="020B0604020202020204" pitchFamily="34" charset="0"/>
              <a:buChar char="•"/>
            </a:pPr>
            <a:endParaRPr lang="en-US" sz="1900" dirty="0" smtClean="0"/>
          </a:p>
          <a:p>
            <a:pPr marL="342900" indent="-342900">
              <a:buFont typeface="Arial" panose="020B0604020202020204" pitchFamily="34" charset="0"/>
              <a:buChar char="•"/>
            </a:pPr>
            <a:r>
              <a:rPr lang="en-US" sz="1900" dirty="0"/>
              <a:t>H</a:t>
            </a:r>
            <a:r>
              <a:rPr lang="en-US" sz="1900" dirty="0" smtClean="0"/>
              <a:t>armful </a:t>
            </a:r>
            <a:r>
              <a:rPr lang="en-US" sz="1900" dirty="0"/>
              <a:t>effects of Cd </a:t>
            </a:r>
            <a:r>
              <a:rPr lang="en-US" sz="1900" dirty="0" smtClean="0"/>
              <a:t>inhalation include renal </a:t>
            </a:r>
            <a:r>
              <a:rPr lang="en-US" sz="1900" dirty="0"/>
              <a:t>tubular dysfunction, osteomalacia, lung disease, and it is classified as a Group 1 </a:t>
            </a:r>
            <a:r>
              <a:rPr lang="en-US" sz="1900" dirty="0" smtClean="0"/>
              <a:t>carcinogen</a:t>
            </a:r>
          </a:p>
          <a:p>
            <a:pPr marL="342900" indent="-342900">
              <a:buFont typeface="Arial" panose="020B0604020202020204" pitchFamily="34" charset="0"/>
              <a:buChar char="•"/>
            </a:pPr>
            <a:endParaRPr lang="en-US" sz="1900" dirty="0"/>
          </a:p>
          <a:p>
            <a:pPr marL="342900" indent="-342900">
              <a:buFont typeface="Arial" panose="020B0604020202020204" pitchFamily="34" charset="0"/>
              <a:buChar char="•"/>
            </a:pPr>
            <a:r>
              <a:rPr lang="en-US" sz="1900" dirty="0" smtClean="0"/>
              <a:t>Consumers are </a:t>
            </a:r>
            <a:r>
              <a:rPr lang="en-US" sz="1900" dirty="0"/>
              <a:t>less likely to perceive the harms of cannabis smoke to the same extent as the harms caused by smoking </a:t>
            </a:r>
            <a:r>
              <a:rPr lang="en-US" sz="1900" dirty="0" smtClean="0"/>
              <a:t>tobacco</a:t>
            </a:r>
            <a:r>
              <a:rPr lang="en-US" sz="1900" dirty="0"/>
              <a:t>.</a:t>
            </a:r>
            <a:endParaRPr lang="en-US" sz="1900" dirty="0" smtClean="0"/>
          </a:p>
          <a:p>
            <a:r>
              <a:rPr lang="en-US" sz="1900" dirty="0"/>
              <a:t> </a:t>
            </a:r>
            <a:endParaRPr lang="en-US" sz="1900" dirty="0" smtClean="0"/>
          </a:p>
          <a:p>
            <a:pPr marL="342900" indent="-342900">
              <a:buFont typeface="Arial" panose="020B0604020202020204" pitchFamily="34" charset="0"/>
              <a:buChar char="•"/>
            </a:pPr>
            <a:r>
              <a:rPr lang="en-US" sz="1900" dirty="0" smtClean="0"/>
              <a:t>Heavy metal testing in hemp is not federally enforced and there are </a:t>
            </a:r>
            <a:r>
              <a:rPr lang="en-US" sz="1900" dirty="0"/>
              <a:t>inconsistencies with heavy metal limits in different states where </a:t>
            </a:r>
            <a:r>
              <a:rPr lang="en-US" sz="1900" dirty="0" smtClean="0"/>
              <a:t>hemp </a:t>
            </a:r>
            <a:r>
              <a:rPr lang="en-US" sz="1900" dirty="0"/>
              <a:t>is grown and processed.</a:t>
            </a:r>
          </a:p>
          <a:p>
            <a:pPr marL="342900" indent="-342900">
              <a:buFont typeface="Arial" panose="020B0604020202020204" pitchFamily="34" charset="0"/>
              <a:buChar char="•"/>
            </a:pPr>
            <a:endParaRPr lang="en-US" sz="1900" dirty="0"/>
          </a:p>
        </p:txBody>
      </p:sp>
      <p:sp>
        <p:nvSpPr>
          <p:cNvPr id="4" name="Text Placeholder 3"/>
          <p:cNvSpPr>
            <a:spLocks noGrp="1"/>
          </p:cNvSpPr>
          <p:nvPr>
            <p:ph type="body" sz="quarter" idx="18"/>
          </p:nvPr>
        </p:nvSpPr>
        <p:spPr/>
        <p:txBody>
          <a:bodyPr/>
          <a:lstStyle/>
          <a:p>
            <a:endParaRPr lang="en-US"/>
          </a:p>
        </p:txBody>
      </p:sp>
      <p:sp>
        <p:nvSpPr>
          <p:cNvPr id="5" name="Text Placeholder 2"/>
          <p:cNvSpPr txBox="1">
            <a:spLocks/>
          </p:cNvSpPr>
          <p:nvPr/>
        </p:nvSpPr>
        <p:spPr>
          <a:xfrm>
            <a:off x="458578" y="4084457"/>
            <a:ext cx="8411835" cy="208555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1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dirty="0" smtClean="0"/>
              <a:t/>
            </a:r>
            <a:br>
              <a:rPr lang="en-US" sz="1900" dirty="0" smtClean="0"/>
            </a:br>
            <a:endParaRPr lang="en-US" sz="1900" dirty="0"/>
          </a:p>
        </p:txBody>
      </p:sp>
    </p:spTree>
    <p:extLst>
      <p:ext uri="{BB962C8B-B14F-4D97-AF65-F5344CB8AC3E}">
        <p14:creationId xmlns:p14="http://schemas.microsoft.com/office/powerpoint/2010/main" val="2725099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8"/>
          </p:nvPr>
        </p:nvSpPr>
        <p:spPr/>
        <p:txBody>
          <a:bodyPr/>
          <a:lstStyle/>
          <a:p>
            <a:endParaRPr lang="en-US"/>
          </a:p>
        </p:txBody>
      </p:sp>
      <p:pic>
        <p:nvPicPr>
          <p:cNvPr id="5" name="Picture 4"/>
          <p:cNvPicPr>
            <a:picLocks noChangeAspect="1"/>
          </p:cNvPicPr>
          <p:nvPr/>
        </p:nvPicPr>
        <p:blipFill>
          <a:blip r:embed="rId2"/>
          <a:stretch>
            <a:fillRect/>
          </a:stretch>
        </p:blipFill>
        <p:spPr>
          <a:xfrm>
            <a:off x="942091" y="538163"/>
            <a:ext cx="7383643" cy="5479060"/>
          </a:xfrm>
          <a:prstGeom prst="rect">
            <a:avLst/>
          </a:prstGeom>
        </p:spPr>
      </p:pic>
      <p:sp>
        <p:nvSpPr>
          <p:cNvPr id="6" name="TextBox 5"/>
          <p:cNvSpPr txBox="1"/>
          <p:nvPr/>
        </p:nvSpPr>
        <p:spPr>
          <a:xfrm>
            <a:off x="942091" y="261164"/>
            <a:ext cx="1743958" cy="276999"/>
          </a:xfrm>
          <a:prstGeom prst="rect">
            <a:avLst/>
          </a:prstGeom>
          <a:noFill/>
        </p:spPr>
        <p:txBody>
          <a:bodyPr wrap="square" rtlCol="0">
            <a:spAutoFit/>
          </a:bodyPr>
          <a:lstStyle/>
          <a:p>
            <a:r>
              <a:rPr lang="en-US" sz="1200" dirty="0" smtClean="0"/>
              <a:t>Table 1.</a:t>
            </a:r>
            <a:endParaRPr lang="en-US" sz="1200" dirty="0"/>
          </a:p>
        </p:txBody>
      </p:sp>
      <p:sp>
        <p:nvSpPr>
          <p:cNvPr id="2" name="Oval 1"/>
          <p:cNvSpPr/>
          <p:nvPr/>
        </p:nvSpPr>
        <p:spPr>
          <a:xfrm>
            <a:off x="4949072" y="3374796"/>
            <a:ext cx="603316" cy="4901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4333875" y="1638300"/>
            <a:ext cx="1143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382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95275" y="616630"/>
            <a:ext cx="8251825" cy="716961"/>
          </a:xfrm>
        </p:spPr>
        <p:txBody>
          <a:bodyPr>
            <a:normAutofit/>
          </a:bodyPr>
          <a:lstStyle/>
          <a:p>
            <a:r>
              <a:rPr lang="en-US" sz="2800" dirty="0" smtClean="0"/>
              <a:t>Heavy Metals in Agricultural Soils</a:t>
            </a:r>
            <a:endParaRPr lang="en-US" sz="2800" dirty="0"/>
          </a:p>
        </p:txBody>
      </p:sp>
      <p:sp>
        <p:nvSpPr>
          <p:cNvPr id="3" name="Text Placeholder 2"/>
          <p:cNvSpPr>
            <a:spLocks noGrp="1"/>
          </p:cNvSpPr>
          <p:nvPr>
            <p:ph type="body" sz="quarter" idx="16"/>
          </p:nvPr>
        </p:nvSpPr>
        <p:spPr>
          <a:xfrm>
            <a:off x="295275" y="1525669"/>
            <a:ext cx="8251825" cy="3589255"/>
          </a:xfrm>
        </p:spPr>
        <p:txBody>
          <a:bodyPr>
            <a:normAutofit/>
          </a:bodyPr>
          <a:lstStyle/>
          <a:p>
            <a:pPr marL="342900" indent="-342900">
              <a:buFont typeface="Arial" panose="020B0604020202020204" pitchFamily="34" charset="0"/>
              <a:buChar char="•"/>
            </a:pPr>
            <a:r>
              <a:rPr lang="en-US" sz="1900" dirty="0"/>
              <a:t>Cd may also be introduced to agricultural soils via contaminated manure and </a:t>
            </a:r>
            <a:r>
              <a:rPr lang="en-US" sz="1900" dirty="0" err="1"/>
              <a:t>biosolids</a:t>
            </a:r>
            <a:r>
              <a:rPr lang="en-US" sz="1900" dirty="0"/>
              <a:t>, phosphate fertilizers, mine waste, atmospheric deposition from smelter emissions, and industrial </a:t>
            </a:r>
            <a:r>
              <a:rPr lang="en-US" sz="1900" dirty="0" smtClean="0"/>
              <a:t>waste</a:t>
            </a:r>
          </a:p>
          <a:p>
            <a:pPr marL="342900" indent="-342900">
              <a:buFont typeface="Arial" panose="020B0604020202020204" pitchFamily="34" charset="0"/>
              <a:buChar char="•"/>
            </a:pPr>
            <a:endParaRPr lang="en-US" sz="1900" dirty="0" smtClean="0"/>
          </a:p>
          <a:p>
            <a:pPr marL="342900" indent="-342900">
              <a:buFont typeface="Arial" panose="020B0604020202020204" pitchFamily="34" charset="0"/>
              <a:buChar char="•"/>
            </a:pPr>
            <a:r>
              <a:rPr lang="en-US" sz="1900" dirty="0" smtClean="0"/>
              <a:t>Although </a:t>
            </a:r>
            <a:r>
              <a:rPr lang="en-US" sz="1900" dirty="0"/>
              <a:t>the potential harms to ecosystems and human and animal health caused by heavy metals have been thoroughly </a:t>
            </a:r>
            <a:r>
              <a:rPr lang="en-US" sz="1900" dirty="0" smtClean="0"/>
              <a:t>investigated, there </a:t>
            </a:r>
            <a:r>
              <a:rPr lang="en-US" sz="1900" dirty="0"/>
              <a:t>are still inconsistencies regarding heavy metal thresholds for agricultural soils. </a:t>
            </a:r>
            <a:r>
              <a:rPr lang="en-US" sz="1900" dirty="0" smtClean="0"/>
              <a:t/>
            </a:r>
            <a:br>
              <a:rPr lang="en-US" sz="1900" dirty="0" smtClean="0"/>
            </a:br>
            <a:endParaRPr lang="en-US" sz="1900" dirty="0" smtClean="0"/>
          </a:p>
          <a:p>
            <a:pPr marL="342900" indent="-342900">
              <a:buFont typeface="Arial" panose="020B0604020202020204" pitchFamily="34" charset="0"/>
              <a:buChar char="•"/>
            </a:pPr>
            <a:r>
              <a:rPr lang="en-US" sz="1900" dirty="0" smtClean="0"/>
              <a:t>U.S</a:t>
            </a:r>
            <a:r>
              <a:rPr lang="en-US" sz="1900" dirty="0"/>
              <a:t>. EPA has set no thresholds for total concentrations or bioavailable heavy metals in agricultural soils</a:t>
            </a:r>
            <a:r>
              <a:rPr lang="en-US" sz="1900" dirty="0" smtClean="0"/>
              <a:t>.</a:t>
            </a:r>
          </a:p>
          <a:p>
            <a:pPr marL="342900" indent="-342900">
              <a:buFont typeface="Arial" panose="020B0604020202020204" pitchFamily="34" charset="0"/>
              <a:buChar char="•"/>
            </a:pPr>
            <a:endParaRPr lang="en-US" sz="1900" dirty="0"/>
          </a:p>
          <a:p>
            <a:endParaRPr lang="en-US" sz="1900" dirty="0"/>
          </a:p>
        </p:txBody>
      </p:sp>
      <p:sp>
        <p:nvSpPr>
          <p:cNvPr id="4" name="Text Placeholder 3"/>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368426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61245" y="717891"/>
            <a:ext cx="8251825" cy="716961"/>
          </a:xfrm>
        </p:spPr>
        <p:txBody>
          <a:bodyPr>
            <a:normAutofit/>
          </a:bodyPr>
          <a:lstStyle/>
          <a:p>
            <a:r>
              <a:rPr lang="en-US" sz="2800" dirty="0" smtClean="0"/>
              <a:t>Need for Research</a:t>
            </a:r>
            <a:endParaRPr lang="en-US" sz="2800" dirty="0"/>
          </a:p>
        </p:txBody>
      </p:sp>
      <p:sp>
        <p:nvSpPr>
          <p:cNvPr id="3" name="Text Placeholder 2"/>
          <p:cNvSpPr>
            <a:spLocks noGrp="1"/>
          </p:cNvSpPr>
          <p:nvPr>
            <p:ph type="body" sz="quarter" idx="16"/>
          </p:nvPr>
        </p:nvSpPr>
        <p:spPr>
          <a:xfrm>
            <a:off x="361245" y="1434852"/>
            <a:ext cx="3903953" cy="2452533"/>
          </a:xfrm>
        </p:spPr>
        <p:txBody>
          <a:bodyPr>
            <a:noAutofit/>
          </a:bodyPr>
          <a:lstStyle/>
          <a:p>
            <a:pPr>
              <a:defRPr/>
            </a:pPr>
            <a:r>
              <a:rPr lang="en-US" altLang="en-US" dirty="0"/>
              <a:t>Hemp has agronomic traits that could facilitate accumulation of heavy </a:t>
            </a:r>
            <a:r>
              <a:rPr lang="en-US" altLang="en-US" dirty="0" smtClean="0"/>
              <a:t>metals: </a:t>
            </a:r>
            <a:r>
              <a:rPr lang="en-US" b="1" dirty="0"/>
              <a:t>extensive and deep root system</a:t>
            </a:r>
            <a:r>
              <a:rPr lang="en-US" dirty="0"/>
              <a:t>, </a:t>
            </a:r>
            <a:r>
              <a:rPr lang="en-US" b="1" dirty="0" smtClean="0"/>
              <a:t>efficient translocation </a:t>
            </a:r>
            <a:r>
              <a:rPr lang="en-US" dirty="0" smtClean="0"/>
              <a:t>of </a:t>
            </a:r>
            <a:r>
              <a:rPr lang="en-US" dirty="0"/>
              <a:t>contaminants to the shoots, a </a:t>
            </a:r>
            <a:r>
              <a:rPr lang="en-US" b="1" dirty="0"/>
              <a:t>rapid life cycle</a:t>
            </a:r>
            <a:r>
              <a:rPr lang="en-US" dirty="0"/>
              <a:t>, and </a:t>
            </a:r>
            <a:r>
              <a:rPr lang="en-US" b="1" dirty="0"/>
              <a:t>high biomass </a:t>
            </a:r>
            <a:r>
              <a:rPr lang="en-US" dirty="0" smtClean="0"/>
              <a:t>production.</a:t>
            </a:r>
            <a:endParaRPr lang="en-US" altLang="en-US" dirty="0"/>
          </a:p>
          <a:p>
            <a:pPr>
              <a:defRPr/>
            </a:pPr>
            <a:endParaRPr lang="en-US" dirty="0"/>
          </a:p>
          <a:p>
            <a:pPr>
              <a:defRPr/>
            </a:pPr>
            <a:r>
              <a:rPr lang="en-US" altLang="en-US" dirty="0" smtClean="0"/>
              <a:t>However, there </a:t>
            </a:r>
            <a:r>
              <a:rPr lang="en-US" altLang="en-US" dirty="0"/>
              <a:t>is a lack of research on metal accumulation by industrial hemp varieties destined for human consumption.</a:t>
            </a:r>
            <a:r>
              <a:rPr lang="en-US" dirty="0" smtClean="0"/>
              <a:t/>
            </a:r>
            <a:br>
              <a:rPr lang="en-US" dirty="0" smtClean="0"/>
            </a:br>
            <a:endParaRPr lang="en-US" dirty="0" smtClean="0"/>
          </a:p>
          <a:p>
            <a:endParaRPr lang="en-US" dirty="0"/>
          </a:p>
        </p:txBody>
      </p:sp>
      <p:sp>
        <p:nvSpPr>
          <p:cNvPr id="4" name="Text Placeholder 3"/>
          <p:cNvSpPr>
            <a:spLocks noGrp="1"/>
          </p:cNvSpPr>
          <p:nvPr>
            <p:ph type="body" sz="quarter" idx="18"/>
          </p:nvPr>
        </p:nvSpPr>
        <p:spPr/>
        <p:txBody>
          <a:bodyPr/>
          <a:lstStyle/>
          <a:p>
            <a:endParaRPr lang="en-US"/>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r="2134" b="22537"/>
          <a:stretch/>
        </p:blipFill>
        <p:spPr>
          <a:xfrm>
            <a:off x="4810126" y="345538"/>
            <a:ext cx="3913938" cy="5507462"/>
          </a:xfrm>
          <a:prstGeom prst="rect">
            <a:avLst/>
          </a:prstGeom>
          <a:ln>
            <a:noFill/>
          </a:ln>
          <a:effectLst>
            <a:softEdge rad="112500"/>
          </a:effectLst>
        </p:spPr>
      </p:pic>
    </p:spTree>
    <p:extLst>
      <p:ext uri="{BB962C8B-B14F-4D97-AF65-F5344CB8AC3E}">
        <p14:creationId xmlns:p14="http://schemas.microsoft.com/office/powerpoint/2010/main" val="424251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392801" y="688157"/>
            <a:ext cx="4492050" cy="4543719"/>
          </a:xfrm>
        </p:spPr>
        <p:txBody>
          <a:bodyPr>
            <a:normAutofit lnSpcReduction="10000"/>
          </a:bodyPr>
          <a:lstStyle/>
          <a:p>
            <a:r>
              <a:rPr lang="en-US" dirty="0"/>
              <a:t>This study evaluated the accumulation of Cd by the industrial hemp variety </a:t>
            </a:r>
            <a:r>
              <a:rPr lang="en-US" dirty="0" smtClean="0"/>
              <a:t>“Purple </a:t>
            </a:r>
            <a:r>
              <a:rPr lang="en-US" dirty="0"/>
              <a:t>Tiger”, grown for </a:t>
            </a:r>
            <a:r>
              <a:rPr lang="en-US" dirty="0" smtClean="0"/>
              <a:t>cannabinoid production, during two seasons (experiment 1 and experiment 2).</a:t>
            </a:r>
            <a:endParaRPr lang="en-US" dirty="0"/>
          </a:p>
          <a:p>
            <a:endParaRPr lang="en-US" dirty="0"/>
          </a:p>
          <a:p>
            <a:r>
              <a:rPr lang="en-US" dirty="0"/>
              <a:t>The plants were grown in deep water culture (DWC) systems containing a nutrient solution and a known concentration of Cd.</a:t>
            </a:r>
          </a:p>
          <a:p>
            <a:endParaRPr lang="en-US" u="sng" dirty="0"/>
          </a:p>
          <a:p>
            <a:r>
              <a:rPr lang="en-US" u="sng" dirty="0"/>
              <a:t>Treatments:</a:t>
            </a:r>
          </a:p>
          <a:p>
            <a:endParaRPr lang="en-US" u="sng" dirty="0"/>
          </a:p>
          <a:p>
            <a:pPr marL="342900" lvl="0" indent="-342900">
              <a:buFont typeface="Arial" panose="020B0604020202020204" pitchFamily="34" charset="0"/>
              <a:buChar char="•"/>
            </a:pPr>
            <a:r>
              <a:rPr lang="en-US" dirty="0" smtClean="0"/>
              <a:t>0 ppm (control)</a:t>
            </a:r>
            <a:endParaRPr lang="en-US" dirty="0"/>
          </a:p>
          <a:p>
            <a:pPr marL="342900" lvl="0" indent="-342900">
              <a:buFont typeface="Arial" panose="020B0604020202020204" pitchFamily="34" charset="0"/>
              <a:buChar char="•"/>
            </a:pPr>
            <a:r>
              <a:rPr lang="en-US" dirty="0" smtClean="0"/>
              <a:t>2.5 </a:t>
            </a:r>
            <a:r>
              <a:rPr lang="en-US" dirty="0"/>
              <a:t>ppm of Cd</a:t>
            </a:r>
          </a:p>
          <a:p>
            <a:pPr marL="342900" lvl="0" indent="-342900">
              <a:buFont typeface="Arial" panose="020B0604020202020204" pitchFamily="34" charset="0"/>
              <a:buChar char="•"/>
            </a:pPr>
            <a:r>
              <a:rPr lang="en-US" dirty="0" smtClean="0"/>
              <a:t>10 </a:t>
            </a:r>
            <a:r>
              <a:rPr lang="en-US" dirty="0"/>
              <a:t>ppm of Cd</a:t>
            </a:r>
          </a:p>
          <a:p>
            <a:pPr marL="342900" lvl="0" indent="-342900">
              <a:buFont typeface="Arial" panose="020B0604020202020204" pitchFamily="34" charset="0"/>
              <a:buChar char="•"/>
            </a:pPr>
            <a:r>
              <a:rPr lang="en-US" dirty="0" smtClean="0"/>
              <a:t>25 </a:t>
            </a:r>
            <a:r>
              <a:rPr lang="en-US" dirty="0"/>
              <a:t>ppm of Cd</a:t>
            </a:r>
          </a:p>
          <a:p>
            <a:endParaRPr lang="en-US" dirty="0"/>
          </a:p>
        </p:txBody>
      </p:sp>
      <p:sp>
        <p:nvSpPr>
          <p:cNvPr id="4" name="Text Placeholder 3"/>
          <p:cNvSpPr>
            <a:spLocks noGrp="1"/>
          </p:cNvSpPr>
          <p:nvPr>
            <p:ph type="body" sz="quarter" idx="18"/>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4851" y="471340"/>
            <a:ext cx="4055000" cy="5406667"/>
          </a:xfrm>
          <a:prstGeom prst="ellipse">
            <a:avLst/>
          </a:prstGeom>
          <a:ln>
            <a:noFill/>
          </a:ln>
          <a:effectLst>
            <a:softEdge rad="112500"/>
          </a:effectLst>
        </p:spPr>
      </p:pic>
    </p:spTree>
    <p:extLst>
      <p:ext uri="{BB962C8B-B14F-4D97-AF65-F5344CB8AC3E}">
        <p14:creationId xmlns:p14="http://schemas.microsoft.com/office/powerpoint/2010/main" val="241082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8"/>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691" y="624582"/>
            <a:ext cx="4157222" cy="5370865"/>
          </a:xfrm>
          <a:prstGeom prst="rect">
            <a:avLst/>
          </a:prstGeom>
          <a:ln>
            <a:noFill/>
          </a:ln>
          <a:effectLst>
            <a:softEdge rad="112500"/>
          </a:effec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3166" t="1980" r="18347" b="-2748"/>
          <a:stretch/>
        </p:blipFill>
        <p:spPr>
          <a:xfrm rot="5400000">
            <a:off x="5663501" y="-364899"/>
            <a:ext cx="2150319" cy="3219496"/>
          </a:xfrm>
          <a:prstGeom prst="rect">
            <a:avLst/>
          </a:prstGeom>
          <a:ln>
            <a:noFill/>
          </a:ln>
          <a:effectLst>
            <a:softEdge rad="112500"/>
          </a:effectLst>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4119"/>
          <a:stretch/>
        </p:blipFill>
        <p:spPr>
          <a:xfrm>
            <a:off x="4930218" y="2320007"/>
            <a:ext cx="3616882" cy="3675445"/>
          </a:xfrm>
          <a:prstGeom prst="rect">
            <a:avLst/>
          </a:prstGeom>
          <a:ln>
            <a:noFill/>
          </a:ln>
          <a:effectLst>
            <a:softEdge rad="112500"/>
          </a:effectLst>
        </p:spPr>
      </p:pic>
      <p:sp>
        <p:nvSpPr>
          <p:cNvPr id="3" name="TextBox 2"/>
          <p:cNvSpPr txBox="1"/>
          <p:nvPr/>
        </p:nvSpPr>
        <p:spPr>
          <a:xfrm>
            <a:off x="1418734" y="178815"/>
            <a:ext cx="1890074" cy="446276"/>
          </a:xfrm>
          <a:prstGeom prst="rect">
            <a:avLst/>
          </a:prstGeom>
          <a:solidFill>
            <a:schemeClr val="bg1"/>
          </a:solidFill>
        </p:spPr>
        <p:txBody>
          <a:bodyPr wrap="square" rtlCol="0">
            <a:spAutoFit/>
          </a:bodyPr>
          <a:lstStyle/>
          <a:p>
            <a:r>
              <a:rPr lang="en-US" sz="2300" b="1" dirty="0" smtClean="0"/>
              <a:t>Propagation</a:t>
            </a:r>
            <a:endParaRPr lang="en-US" sz="2300" b="1" dirty="0"/>
          </a:p>
        </p:txBody>
      </p:sp>
    </p:spTree>
    <p:extLst>
      <p:ext uri="{BB962C8B-B14F-4D97-AF65-F5344CB8AC3E}">
        <p14:creationId xmlns:p14="http://schemas.microsoft.com/office/powerpoint/2010/main" val="428935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8"/>
          </p:nvPr>
        </p:nvSpPr>
        <p:spPr/>
        <p:txBody>
          <a:bodyPr/>
          <a:lstStyle/>
          <a:p>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986" y="732933"/>
            <a:ext cx="3945118" cy="5260157"/>
          </a:xfrm>
          <a:prstGeom prst="rect">
            <a:avLst/>
          </a:prstGeom>
          <a:ln>
            <a:noFill/>
          </a:ln>
          <a:effectLst>
            <a:softEdge rad="112500"/>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0219" y="226243"/>
            <a:ext cx="4325136" cy="5766847"/>
          </a:xfrm>
          <a:prstGeom prst="rect">
            <a:avLst/>
          </a:prstGeom>
          <a:ln>
            <a:noFill/>
          </a:ln>
          <a:effectLst>
            <a:softEdge rad="112500"/>
          </a:effectLst>
        </p:spPr>
      </p:pic>
      <p:sp>
        <p:nvSpPr>
          <p:cNvPr id="8" name="TextBox 7"/>
          <p:cNvSpPr txBox="1"/>
          <p:nvPr/>
        </p:nvSpPr>
        <p:spPr>
          <a:xfrm>
            <a:off x="1508288" y="235670"/>
            <a:ext cx="2215299" cy="446276"/>
          </a:xfrm>
          <a:prstGeom prst="rect">
            <a:avLst/>
          </a:prstGeom>
          <a:noFill/>
        </p:spPr>
        <p:txBody>
          <a:bodyPr wrap="square" rtlCol="0">
            <a:spAutoFit/>
          </a:bodyPr>
          <a:lstStyle/>
          <a:p>
            <a:r>
              <a:rPr lang="en-US" sz="2300" b="1" dirty="0" smtClean="0"/>
              <a:t>DWC system</a:t>
            </a:r>
            <a:endParaRPr lang="en-US" sz="2300" b="1" dirty="0"/>
          </a:p>
        </p:txBody>
      </p:sp>
      <p:pic>
        <p:nvPicPr>
          <p:cNvPr id="6" name="WhatsApp Video 2023-01-16 at 12.27.4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30903" y="975396"/>
            <a:ext cx="8206019" cy="4645373"/>
          </a:xfrm>
          <a:prstGeom prst="rect">
            <a:avLst/>
          </a:prstGeom>
        </p:spPr>
      </p:pic>
    </p:spTree>
    <p:extLst>
      <p:ext uri="{BB962C8B-B14F-4D97-AF65-F5344CB8AC3E}">
        <p14:creationId xmlns:p14="http://schemas.microsoft.com/office/powerpoint/2010/main" val="91839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theme/theme1.xml><?xml version="1.0" encoding="utf-8"?>
<a:theme xmlns:a="http://schemas.openxmlformats.org/drawingml/2006/main" name="Office Theme">
  <a:themeElements>
    <a:clrScheme name="GEORGIA BRAND">
      <a:dk1>
        <a:srgbClr val="000000"/>
      </a:dk1>
      <a:lt1>
        <a:srgbClr val="FFFFFF"/>
      </a:lt1>
      <a:dk2>
        <a:srgbClr val="BA0C2F"/>
      </a:dk2>
      <a:lt2>
        <a:srgbClr val="D6D2C4"/>
      </a:lt2>
      <a:accent1>
        <a:srgbClr val="9EA2A2"/>
      </a:accent1>
      <a:accent2>
        <a:srgbClr val="66435A"/>
      </a:accent2>
      <a:accent3>
        <a:srgbClr val="BFB800"/>
      </a:accent3>
      <a:accent4>
        <a:srgbClr val="00677F"/>
      </a:accent4>
      <a:accent5>
        <a:srgbClr val="776E64"/>
      </a:accent5>
      <a:accent6>
        <a:srgbClr val="FFCD00"/>
      </a:accent6>
      <a:hlink>
        <a:srgbClr val="00A3AD"/>
      </a:hlink>
      <a:folHlink>
        <a:srgbClr val="594A2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9C0C29A3-0F8F-0541-976B-6D6116C86826}" vid="{02C40CBA-7F8A-C643-8FD1-82B4DCF63A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uga-presentation-template-standard</Template>
  <TotalTime>9956</TotalTime>
  <Words>874</Words>
  <Application>Microsoft Office PowerPoint</Application>
  <PresentationFormat>On-screen Show (4:3)</PresentationFormat>
  <Paragraphs>173</Paragraphs>
  <Slides>27</Slides>
  <Notes>1</Notes>
  <HiddenSlides>0</HiddenSlides>
  <MMClips>2</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4" baseType="lpstr">
      <vt:lpstr>Arial</vt:lpstr>
      <vt:lpstr>Calibri</vt:lpstr>
      <vt:lpstr>Georgia</vt:lpstr>
      <vt:lpstr>Times New Roman</vt:lpstr>
      <vt:lpstr>Wingdings</vt:lpstr>
      <vt:lpstr>Office Theme</vt:lpstr>
      <vt:lpstr>SPW 12.0 Graph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 Kelsey</dc:creator>
  <cp:lastModifiedBy>Amanda Olbrick Marabesi</cp:lastModifiedBy>
  <cp:revision>223</cp:revision>
  <dcterms:created xsi:type="dcterms:W3CDTF">2020-01-09T18:31:36Z</dcterms:created>
  <dcterms:modified xsi:type="dcterms:W3CDTF">2023-02-23T04:12:08Z</dcterms:modified>
</cp:coreProperties>
</file>